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tillium Web Regular" charset="1" panose="00000500000000000000"/>
      <p:regular r:id="rId10"/>
    </p:embeddedFont>
    <p:embeddedFont>
      <p:font typeface="Titillium Web Regular Bold" charset="1" panose="00000700000000000000"/>
      <p:regular r:id="rId11"/>
    </p:embeddedFont>
    <p:embeddedFont>
      <p:font typeface="Titillium Web Regular Italics" charset="1" panose="00000500000000000000"/>
      <p:regular r:id="rId12"/>
    </p:embeddedFont>
    <p:embeddedFont>
      <p:font typeface="Titillium Web Regular Bold Italics" charset="1" panose="00000700000000000000"/>
      <p:regular r:id="rId13"/>
    </p:embeddedFont>
    <p:embeddedFont>
      <p:font typeface="Titillium Web Bold" charset="1" panose="00000800000000000000"/>
      <p:regular r:id="rId14"/>
    </p:embeddedFont>
    <p:embeddedFont>
      <p:font typeface="Titillium Web Bold Bold" charset="1" panose="00000A00000000000000"/>
      <p:regular r:id="rId15"/>
    </p:embeddedFont>
    <p:embeddedFont>
      <p:font typeface="Titillium Web Bold Italics" charset="1" panose="00000800000000000000"/>
      <p:regular r:id="rId16"/>
    </p:embeddedFont>
    <p:embeddedFont>
      <p:font typeface="Telegraf" charset="1" panose="00000500000000000000"/>
      <p:regular r:id="rId17"/>
    </p:embeddedFont>
    <p:embeddedFont>
      <p:font typeface="Telegraf Bold" charset="1" panose="00000800000000000000"/>
      <p:regular r:id="rId18"/>
    </p:embeddedFont>
    <p:embeddedFont>
      <p:font typeface="Agrandir Wide" charset="1" panose="00000505000000000000"/>
      <p:regular r:id="rId19"/>
    </p:embeddedFont>
    <p:embeddedFont>
      <p:font typeface="Agrandir Wide Bold" charset="1" panose="00000805000000000000"/>
      <p:regular r:id="rId20"/>
    </p:embeddedFont>
    <p:embeddedFont>
      <p:font typeface="Agrandir Wide Italics" charset="1" panose="00000505000000000000"/>
      <p:regular r:id="rId21"/>
    </p:embeddedFont>
    <p:embeddedFont>
      <p:font typeface="Agrandir Wide Bold Italics" charset="1" panose="00000805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47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6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2" Target="../media/image48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jpeg" Type="http://schemas.openxmlformats.org/officeDocument/2006/relationships/image"/><Relationship Id="rId11" Target="../media/image6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jpe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jpe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18" Target="../media/image34.pn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8426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13326257" y="1152525"/>
            <a:ext cx="393304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06 JUNI 2023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06580" y="2710795"/>
            <a:ext cx="13822735" cy="5984020"/>
            <a:chOff x="0" y="0"/>
            <a:chExt cx="7936113" cy="34356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0010" y="80010"/>
              <a:ext cx="7843403" cy="3342924"/>
            </a:xfrm>
            <a:custGeom>
              <a:avLst/>
              <a:gdLst/>
              <a:ahLst/>
              <a:cxnLst/>
              <a:rect r="r" b="b" t="t" l="l"/>
              <a:pathLst>
                <a:path h="3342924" w="7843403">
                  <a:moveTo>
                    <a:pt x="0" y="3288314"/>
                  </a:moveTo>
                  <a:lnTo>
                    <a:pt x="0" y="3342924"/>
                  </a:lnTo>
                  <a:lnTo>
                    <a:pt x="7843403" y="3342924"/>
                  </a:lnTo>
                  <a:lnTo>
                    <a:pt x="7843403" y="0"/>
                  </a:lnTo>
                  <a:lnTo>
                    <a:pt x="7788793" y="0"/>
                  </a:lnTo>
                  <a:lnTo>
                    <a:pt x="7788793" y="3288314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7310" y="67310"/>
              <a:ext cx="7868803" cy="3368324"/>
            </a:xfrm>
            <a:custGeom>
              <a:avLst/>
              <a:gdLst/>
              <a:ahLst/>
              <a:cxnLst/>
              <a:rect r="r" b="b" t="t" l="l"/>
              <a:pathLst>
                <a:path h="3368324" w="7868803">
                  <a:moveTo>
                    <a:pt x="7801493" y="0"/>
                  </a:moveTo>
                  <a:lnTo>
                    <a:pt x="7801493" y="12700"/>
                  </a:lnTo>
                  <a:lnTo>
                    <a:pt x="7856103" y="12700"/>
                  </a:lnTo>
                  <a:lnTo>
                    <a:pt x="7856103" y="3355624"/>
                  </a:lnTo>
                  <a:lnTo>
                    <a:pt x="12700" y="3355624"/>
                  </a:lnTo>
                  <a:lnTo>
                    <a:pt x="12700" y="3301014"/>
                  </a:lnTo>
                  <a:lnTo>
                    <a:pt x="0" y="3301014"/>
                  </a:lnTo>
                  <a:lnTo>
                    <a:pt x="0" y="3368324"/>
                  </a:lnTo>
                  <a:lnTo>
                    <a:pt x="7868803" y="3368324"/>
                  </a:lnTo>
                  <a:lnTo>
                    <a:pt x="786880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7843403" cy="3342924"/>
            </a:xfrm>
            <a:custGeom>
              <a:avLst/>
              <a:gdLst/>
              <a:ahLst/>
              <a:cxnLst/>
              <a:rect r="r" b="b" t="t" l="l"/>
              <a:pathLst>
                <a:path h="3342924" w="7843403">
                  <a:moveTo>
                    <a:pt x="0" y="0"/>
                  </a:moveTo>
                  <a:lnTo>
                    <a:pt x="7843403" y="0"/>
                  </a:lnTo>
                  <a:lnTo>
                    <a:pt x="7843403" y="3342924"/>
                  </a:lnTo>
                  <a:lnTo>
                    <a:pt x="0" y="33429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68803" cy="3368324"/>
            </a:xfrm>
            <a:custGeom>
              <a:avLst/>
              <a:gdLst/>
              <a:ahLst/>
              <a:cxnLst/>
              <a:rect r="r" b="b" t="t" l="l"/>
              <a:pathLst>
                <a:path h="3368324" w="7868803">
                  <a:moveTo>
                    <a:pt x="80010" y="3368324"/>
                  </a:moveTo>
                  <a:lnTo>
                    <a:pt x="7868803" y="3368324"/>
                  </a:lnTo>
                  <a:lnTo>
                    <a:pt x="7868803" y="80010"/>
                  </a:lnTo>
                  <a:lnTo>
                    <a:pt x="7868803" y="67310"/>
                  </a:lnTo>
                  <a:lnTo>
                    <a:pt x="7868803" y="0"/>
                  </a:lnTo>
                  <a:lnTo>
                    <a:pt x="0" y="0"/>
                  </a:lnTo>
                  <a:lnTo>
                    <a:pt x="0" y="3368324"/>
                  </a:lnTo>
                  <a:lnTo>
                    <a:pt x="67310" y="3368324"/>
                  </a:lnTo>
                  <a:lnTo>
                    <a:pt x="80010" y="3368324"/>
                  </a:lnTo>
                  <a:close/>
                  <a:moveTo>
                    <a:pt x="12700" y="12700"/>
                  </a:moveTo>
                  <a:lnTo>
                    <a:pt x="7856103" y="12700"/>
                  </a:lnTo>
                  <a:lnTo>
                    <a:pt x="7856103" y="3355624"/>
                  </a:lnTo>
                  <a:lnTo>
                    <a:pt x="12700" y="335562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10909" y="5944198"/>
            <a:ext cx="981407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Telegraf"/>
              </a:rPr>
              <a:t>"ROBOT CLEANER FOR SOLAR PANEL"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8610" y="4064505"/>
            <a:ext cx="1045078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4"/>
              </a:lnSpc>
            </a:pPr>
            <a:r>
              <a:rPr lang="en-US" sz="9053" spc="452">
                <a:solidFill>
                  <a:srgbClr val="000000"/>
                </a:solidFill>
                <a:latin typeface="Agrandir Wide Bold"/>
              </a:rPr>
              <a:t>CAD-CAE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90959" y="7702158"/>
            <a:ext cx="6913833" cy="1530895"/>
            <a:chOff x="0" y="0"/>
            <a:chExt cx="9218443" cy="204119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218443" cy="2041193"/>
              <a:chOff x="0" y="0"/>
              <a:chExt cx="4042693" cy="89515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6350" y="6350"/>
                <a:ext cx="4029993" cy="882453"/>
              </a:xfrm>
              <a:custGeom>
                <a:avLst/>
                <a:gdLst/>
                <a:ahLst/>
                <a:cxnLst/>
                <a:rect r="r" b="b" t="t" l="l"/>
                <a:pathLst>
                  <a:path h="882453" w="4029993">
                    <a:moveTo>
                      <a:pt x="4029993" y="271780"/>
                    </a:moveTo>
                    <a:lnTo>
                      <a:pt x="4029993" y="882453"/>
                    </a:lnTo>
                    <a:lnTo>
                      <a:pt x="0" y="882453"/>
                    </a:lnTo>
                    <a:lnTo>
                      <a:pt x="0" y="0"/>
                    </a:lnTo>
                    <a:lnTo>
                      <a:pt x="3758213" y="0"/>
                    </a:lnTo>
                    <a:close/>
                  </a:path>
                </a:pathLst>
              </a:custGeom>
              <a:solidFill>
                <a:srgbClr val="FFA794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42693" cy="895153"/>
              </a:xfrm>
              <a:custGeom>
                <a:avLst/>
                <a:gdLst/>
                <a:ahLst/>
                <a:cxnLst/>
                <a:rect r="r" b="b" t="t" l="l"/>
                <a:pathLst>
                  <a:path h="895153" w="4042693">
                    <a:moveTo>
                      <a:pt x="4042693" y="895153"/>
                    </a:moveTo>
                    <a:lnTo>
                      <a:pt x="0" y="895153"/>
                    </a:lnTo>
                    <a:lnTo>
                      <a:pt x="0" y="0"/>
                    </a:lnTo>
                    <a:lnTo>
                      <a:pt x="3767103" y="0"/>
                    </a:lnTo>
                    <a:lnTo>
                      <a:pt x="4042693" y="275590"/>
                    </a:lnTo>
                    <a:cubicBezTo>
                      <a:pt x="4042693" y="275590"/>
                      <a:pt x="4042693" y="895153"/>
                      <a:pt x="4042693" y="895153"/>
                    </a:cubicBezTo>
                    <a:close/>
                    <a:moveTo>
                      <a:pt x="12700" y="882453"/>
                    </a:moveTo>
                    <a:lnTo>
                      <a:pt x="4029993" y="882453"/>
                    </a:lnTo>
                    <a:lnTo>
                      <a:pt x="4029993" y="280670"/>
                    </a:lnTo>
                    <a:lnTo>
                      <a:pt x="3762023" y="12700"/>
                    </a:lnTo>
                    <a:lnTo>
                      <a:pt x="12700" y="12700"/>
                    </a:lnTo>
                    <a:lnTo>
                      <a:pt x="12700" y="8824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353183" y="655436"/>
              <a:ext cx="6512078" cy="663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94"/>
                </a:lnSpc>
              </a:pPr>
              <a:r>
                <a:rPr lang="en-US" sz="2995">
                  <a:solidFill>
                    <a:srgbClr val="000000"/>
                  </a:solidFill>
                  <a:latin typeface="Telegraf"/>
                </a:rPr>
                <a:t>PRESENTATION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0324" y="915880"/>
            <a:ext cx="13085627" cy="8945810"/>
            <a:chOff x="0" y="0"/>
            <a:chExt cx="17447502" cy="1192774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679960" y="2642512"/>
              <a:ext cx="14523912" cy="8775553"/>
              <a:chOff x="0" y="0"/>
              <a:chExt cx="2675414" cy="161652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75414" cy="1616523"/>
              </a:xfrm>
              <a:custGeom>
                <a:avLst/>
                <a:gdLst/>
                <a:ahLst/>
                <a:cxnLst/>
                <a:rect r="r" b="b" t="t" l="l"/>
                <a:pathLst>
                  <a:path h="1616523" w="2675414">
                    <a:moveTo>
                      <a:pt x="0" y="0"/>
                    </a:moveTo>
                    <a:lnTo>
                      <a:pt x="2675414" y="0"/>
                    </a:lnTo>
                    <a:lnTo>
                      <a:pt x="2675414" y="1616523"/>
                    </a:lnTo>
                    <a:lnTo>
                      <a:pt x="0" y="1616523"/>
                    </a:lnTo>
                    <a:close/>
                  </a:path>
                </a:pathLst>
              </a:custGeom>
              <a:solidFill>
                <a:srgbClr val="FFB3D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47502" cy="11927747"/>
            </a:xfrm>
            <a:custGeom>
              <a:avLst/>
              <a:gdLst/>
              <a:ahLst/>
              <a:cxnLst/>
              <a:rect r="r" b="b" t="t" l="l"/>
              <a:pathLst>
                <a:path h="11927747" w="17447502">
                  <a:moveTo>
                    <a:pt x="0" y="0"/>
                  </a:moveTo>
                  <a:lnTo>
                    <a:pt x="17447502" y="0"/>
                  </a:lnTo>
                  <a:lnTo>
                    <a:pt x="17447502" y="11927747"/>
                  </a:lnTo>
                  <a:lnTo>
                    <a:pt x="0" y="1192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533332" y="1370758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33332" y="1352660"/>
            <a:ext cx="5754668" cy="4132898"/>
          </a:xfrm>
          <a:custGeom>
            <a:avLst/>
            <a:gdLst/>
            <a:ahLst/>
            <a:cxnLst/>
            <a:rect r="r" b="b" t="t" l="l"/>
            <a:pathLst>
              <a:path h="4132898" w="5754668">
                <a:moveTo>
                  <a:pt x="0" y="0"/>
                </a:moveTo>
                <a:lnTo>
                  <a:pt x="5754668" y="0"/>
                </a:lnTo>
                <a:lnTo>
                  <a:pt x="5754668" y="4132898"/>
                </a:lnTo>
                <a:lnTo>
                  <a:pt x="0" y="4132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76653" y="7261885"/>
            <a:ext cx="5078597" cy="3499615"/>
          </a:xfrm>
          <a:custGeom>
            <a:avLst/>
            <a:gdLst/>
            <a:ahLst/>
            <a:cxnLst/>
            <a:rect r="r" b="b" t="t" l="l"/>
            <a:pathLst>
              <a:path h="3499615" w="5078597">
                <a:moveTo>
                  <a:pt x="0" y="0"/>
                </a:moveTo>
                <a:lnTo>
                  <a:pt x="5078596" y="0"/>
                </a:lnTo>
                <a:lnTo>
                  <a:pt x="5078596" y="3499615"/>
                </a:lnTo>
                <a:lnTo>
                  <a:pt x="0" y="3499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77096" y="7261885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163074"/>
            <a:ext cx="11273001" cy="4820621"/>
          </a:xfrm>
          <a:custGeom>
            <a:avLst/>
            <a:gdLst/>
            <a:ahLst/>
            <a:cxnLst/>
            <a:rect r="r" b="b" t="t" l="l"/>
            <a:pathLst>
              <a:path h="4820621" w="11273001">
                <a:moveTo>
                  <a:pt x="0" y="0"/>
                </a:moveTo>
                <a:lnTo>
                  <a:pt x="11273001" y="0"/>
                </a:lnTo>
                <a:lnTo>
                  <a:pt x="11273001" y="4820621"/>
                </a:lnTo>
                <a:lnTo>
                  <a:pt x="0" y="48206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09092" y="9153395"/>
            <a:ext cx="5413718" cy="70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2"/>
              </a:lnSpc>
              <a:spcBef>
                <a:spcPct val="0"/>
              </a:spcBef>
            </a:pPr>
            <a:r>
              <a:rPr lang="en-US" sz="4585" u="none">
                <a:solidFill>
                  <a:srgbClr val="0D0D0D"/>
                </a:solidFill>
                <a:latin typeface="Titillium Web Bold"/>
              </a:rPr>
              <a:t>Hasil Simulasi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1590" y="1417286"/>
            <a:ext cx="8189232" cy="3513925"/>
          </a:xfrm>
          <a:custGeom>
            <a:avLst/>
            <a:gdLst/>
            <a:ahLst/>
            <a:cxnLst/>
            <a:rect r="r" b="b" t="t" l="l"/>
            <a:pathLst>
              <a:path h="3513925" w="8189232">
                <a:moveTo>
                  <a:pt x="0" y="0"/>
                </a:moveTo>
                <a:lnTo>
                  <a:pt x="8189232" y="0"/>
                </a:lnTo>
                <a:lnTo>
                  <a:pt x="8189232" y="3513925"/>
                </a:lnTo>
                <a:lnTo>
                  <a:pt x="0" y="3513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87070" y="1417286"/>
            <a:ext cx="6212752" cy="7850600"/>
            <a:chOff x="0" y="0"/>
            <a:chExt cx="1636280" cy="2067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280" cy="2067648"/>
            </a:xfrm>
            <a:custGeom>
              <a:avLst/>
              <a:gdLst/>
              <a:ahLst/>
              <a:cxnLst/>
              <a:rect r="r" b="b" t="t" l="l"/>
              <a:pathLst>
                <a:path h="2067648" w="1636280">
                  <a:moveTo>
                    <a:pt x="0" y="0"/>
                  </a:moveTo>
                  <a:lnTo>
                    <a:pt x="1636280" y="0"/>
                  </a:lnTo>
                  <a:lnTo>
                    <a:pt x="1636280" y="2067648"/>
                  </a:lnTo>
                  <a:lnTo>
                    <a:pt x="0" y="2067648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87070" y="721624"/>
            <a:ext cx="6392186" cy="8767338"/>
          </a:xfrm>
          <a:custGeom>
            <a:avLst/>
            <a:gdLst/>
            <a:ahLst/>
            <a:cxnLst/>
            <a:rect r="r" b="b" t="t" l="l"/>
            <a:pathLst>
              <a:path h="8767338" w="6392186">
                <a:moveTo>
                  <a:pt x="0" y="0"/>
                </a:moveTo>
                <a:lnTo>
                  <a:pt x="6392186" y="0"/>
                </a:lnTo>
                <a:lnTo>
                  <a:pt x="6392186" y="8767337"/>
                </a:lnTo>
                <a:lnTo>
                  <a:pt x="0" y="8767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557575" y="4604368"/>
            <a:ext cx="7775091" cy="4961922"/>
            <a:chOff x="0" y="0"/>
            <a:chExt cx="10366788" cy="661589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129496"/>
              <a:ext cx="10053673" cy="5119840"/>
              <a:chOff x="0" y="0"/>
              <a:chExt cx="1985911" cy="10113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85911" cy="1011326"/>
              </a:xfrm>
              <a:custGeom>
                <a:avLst/>
                <a:gdLst/>
                <a:ahLst/>
                <a:cxnLst/>
                <a:rect r="r" b="b" t="t" l="l"/>
                <a:pathLst>
                  <a:path h="1011326" w="1985911">
                    <a:moveTo>
                      <a:pt x="0" y="0"/>
                    </a:moveTo>
                    <a:lnTo>
                      <a:pt x="1985911" y="0"/>
                    </a:lnTo>
                    <a:lnTo>
                      <a:pt x="1985911" y="1011326"/>
                    </a:lnTo>
                    <a:lnTo>
                      <a:pt x="0" y="1011326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66788" cy="6615896"/>
            </a:xfrm>
            <a:custGeom>
              <a:avLst/>
              <a:gdLst/>
              <a:ahLst/>
              <a:cxnLst/>
              <a:rect r="r" b="b" t="t" l="l"/>
              <a:pathLst>
                <a:path h="6615896" w="10366788">
                  <a:moveTo>
                    <a:pt x="0" y="0"/>
                  </a:moveTo>
                  <a:lnTo>
                    <a:pt x="10366788" y="0"/>
                  </a:lnTo>
                  <a:lnTo>
                    <a:pt x="10366788" y="6615896"/>
                  </a:lnTo>
                  <a:lnTo>
                    <a:pt x="0" y="6615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52369" y="9046811"/>
            <a:ext cx="2806931" cy="442151"/>
            <a:chOff x="0" y="0"/>
            <a:chExt cx="739274" cy="1164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557575" y="5906206"/>
            <a:ext cx="6905062" cy="3352094"/>
          </a:xfrm>
          <a:custGeom>
            <a:avLst/>
            <a:gdLst/>
            <a:ahLst/>
            <a:cxnLst/>
            <a:rect r="r" b="b" t="t" l="l"/>
            <a:pathLst>
              <a:path h="3352094" w="6905062">
                <a:moveTo>
                  <a:pt x="0" y="0"/>
                </a:moveTo>
                <a:lnTo>
                  <a:pt x="6905061" y="0"/>
                </a:lnTo>
                <a:lnTo>
                  <a:pt x="6905061" y="3352094"/>
                </a:lnTo>
                <a:lnTo>
                  <a:pt x="0" y="3352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1590" y="1984417"/>
            <a:ext cx="10592091" cy="3921789"/>
          </a:xfrm>
          <a:custGeom>
            <a:avLst/>
            <a:gdLst/>
            <a:ahLst/>
            <a:cxnLst/>
            <a:rect r="r" b="b" t="t" l="l"/>
            <a:pathLst>
              <a:path h="3921789" w="10592091">
                <a:moveTo>
                  <a:pt x="0" y="0"/>
                </a:moveTo>
                <a:lnTo>
                  <a:pt x="10592091" y="0"/>
                </a:lnTo>
                <a:lnTo>
                  <a:pt x="10592091" y="3921789"/>
                </a:lnTo>
                <a:lnTo>
                  <a:pt x="0" y="39217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161386" y="2308225"/>
            <a:ext cx="5443554" cy="560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D0D"/>
                </a:solidFill>
                <a:latin typeface="Titillium Web Regular"/>
              </a:rPr>
              <a:t>Dengan hasil simulasi tersebut dapat disimpulkan bahwa bagian tengah frame tidak terjadi tegangan, sehingga terjadi pengurangan material dapat dilakukan.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9522" y="1019046"/>
            <a:ext cx="3458976" cy="2572221"/>
          </a:xfrm>
          <a:custGeom>
            <a:avLst/>
            <a:gdLst/>
            <a:ahLst/>
            <a:cxnLst/>
            <a:rect r="r" b="b" t="t" l="l"/>
            <a:pathLst>
              <a:path h="2572221" w="3458976">
                <a:moveTo>
                  <a:pt x="0" y="0"/>
                </a:moveTo>
                <a:lnTo>
                  <a:pt x="3458976" y="0"/>
                </a:lnTo>
                <a:lnTo>
                  <a:pt x="3458976" y="2572221"/>
                </a:lnTo>
                <a:lnTo>
                  <a:pt x="0" y="257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3013" y="2304213"/>
            <a:ext cx="12714987" cy="8345655"/>
            <a:chOff x="0" y="0"/>
            <a:chExt cx="16953316" cy="111275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385931"/>
              <a:ext cx="16953316" cy="9605417"/>
              <a:chOff x="0" y="0"/>
              <a:chExt cx="2270665" cy="12865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0665" cy="1286514"/>
              </a:xfrm>
              <a:custGeom>
                <a:avLst/>
                <a:gdLst/>
                <a:ahLst/>
                <a:cxnLst/>
                <a:rect r="r" b="b" t="t" l="l"/>
                <a:pathLst>
                  <a:path h="1286514" w="2270665">
                    <a:moveTo>
                      <a:pt x="0" y="0"/>
                    </a:moveTo>
                    <a:lnTo>
                      <a:pt x="2270665" y="0"/>
                    </a:lnTo>
                    <a:lnTo>
                      <a:pt x="2270665" y="1286514"/>
                    </a:lnTo>
                    <a:lnTo>
                      <a:pt x="0" y="1286514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7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53316" cy="11127540"/>
            </a:xfrm>
            <a:custGeom>
              <a:avLst/>
              <a:gdLst/>
              <a:ahLst/>
              <a:cxnLst/>
              <a:rect r="r" b="b" t="t" l="l"/>
              <a:pathLst>
                <a:path h="11127540" w="16953316">
                  <a:moveTo>
                    <a:pt x="0" y="0"/>
                  </a:moveTo>
                  <a:lnTo>
                    <a:pt x="16953316" y="0"/>
                  </a:lnTo>
                  <a:lnTo>
                    <a:pt x="16953316" y="11127540"/>
                  </a:lnTo>
                  <a:lnTo>
                    <a:pt x="0" y="1112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0969" y="799636"/>
            <a:ext cx="5018790" cy="6080032"/>
          </a:xfrm>
          <a:custGeom>
            <a:avLst/>
            <a:gdLst/>
            <a:ahLst/>
            <a:cxnLst/>
            <a:rect r="r" b="b" t="t" l="l"/>
            <a:pathLst>
              <a:path h="6080032" w="5018790">
                <a:moveTo>
                  <a:pt x="0" y="0"/>
                </a:moveTo>
                <a:lnTo>
                  <a:pt x="5018791" y="0"/>
                </a:lnTo>
                <a:lnTo>
                  <a:pt x="5018791" y="6080032"/>
                </a:lnTo>
                <a:lnTo>
                  <a:pt x="0" y="6080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3077" y="1415508"/>
            <a:ext cx="4641548" cy="5350626"/>
            <a:chOff x="0" y="0"/>
            <a:chExt cx="6188730" cy="713416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/>
            <a:srcRect l="0" t="11230" r="0" b="11918"/>
            <a:stretch>
              <a:fillRect/>
            </a:stretch>
          </p:blipFill>
          <p:spPr>
            <a:xfrm flipH="false" flipV="false">
              <a:off x="0" y="0"/>
              <a:ext cx="6188730" cy="7134167"/>
            </a:xfrm>
            <a:prstGeom prst="rect">
              <a:avLst/>
            </a:prstGeom>
          </p:spPr>
        </p:pic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749403" y="3481861"/>
          <a:ext cx="12344669" cy="6795614"/>
        </p:xfrm>
        <a:graphic>
          <a:graphicData uri="http://schemas.openxmlformats.org/drawingml/2006/table">
            <a:tbl>
              <a:tblPr/>
              <a:tblGrid>
                <a:gridCol w="2468934"/>
                <a:gridCol w="2468934"/>
                <a:gridCol w="2468934"/>
                <a:gridCol w="2468934"/>
                <a:gridCol w="2468934"/>
              </a:tblGrid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6" id="16"/>
          <p:cNvGrpSpPr/>
          <p:nvPr/>
        </p:nvGrpSpPr>
        <p:grpSpPr>
          <a:xfrm rot="0">
            <a:off x="1028700" y="6545059"/>
            <a:ext cx="2806931" cy="442151"/>
            <a:chOff x="0" y="0"/>
            <a:chExt cx="739274" cy="116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49403" y="3481861"/>
            <a:ext cx="12379554" cy="1411285"/>
            <a:chOff x="0" y="0"/>
            <a:chExt cx="3260459" cy="3716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0459" cy="371696"/>
            </a:xfrm>
            <a:custGeom>
              <a:avLst/>
              <a:gdLst/>
              <a:ahLst/>
              <a:cxnLst/>
              <a:rect r="r" b="b" t="t" l="l"/>
              <a:pathLst>
                <a:path h="371696" w="3260459">
                  <a:moveTo>
                    <a:pt x="0" y="0"/>
                  </a:moveTo>
                  <a:lnTo>
                    <a:pt x="3260459" y="0"/>
                  </a:lnTo>
                  <a:lnTo>
                    <a:pt x="3260459" y="371696"/>
                  </a:lnTo>
                  <a:lnTo>
                    <a:pt x="0" y="37169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749403" y="4355447"/>
            <a:ext cx="12379554" cy="5444488"/>
          </a:xfrm>
          <a:custGeom>
            <a:avLst/>
            <a:gdLst/>
            <a:ahLst/>
            <a:cxnLst/>
            <a:rect r="r" b="b" t="t" l="l"/>
            <a:pathLst>
              <a:path h="5444488" w="12379554">
                <a:moveTo>
                  <a:pt x="0" y="0"/>
                </a:moveTo>
                <a:lnTo>
                  <a:pt x="12379553" y="0"/>
                </a:lnTo>
                <a:lnTo>
                  <a:pt x="12379553" y="5444488"/>
                </a:lnTo>
                <a:lnTo>
                  <a:pt x="0" y="5444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26" t="0" r="-926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85058" y="2710336"/>
            <a:ext cx="405758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D0D0D"/>
                </a:solidFill>
                <a:latin typeface="Titillium Web Bold"/>
              </a:rPr>
              <a:t>Boundary Condition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09195" y="7234859"/>
            <a:ext cx="4111239" cy="2565076"/>
            <a:chOff x="0" y="0"/>
            <a:chExt cx="1082795" cy="6755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2795" cy="675576"/>
            </a:xfrm>
            <a:custGeom>
              <a:avLst/>
              <a:gdLst/>
              <a:ahLst/>
              <a:cxnLst/>
              <a:rect r="r" b="b" t="t" l="l"/>
              <a:pathLst>
                <a:path h="675576" w="1082795">
                  <a:moveTo>
                    <a:pt x="0" y="0"/>
                  </a:moveTo>
                  <a:lnTo>
                    <a:pt x="1082795" y="0"/>
                  </a:lnTo>
                  <a:lnTo>
                    <a:pt x="1082795" y="675576"/>
                  </a:lnTo>
                  <a:lnTo>
                    <a:pt x="0" y="67557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5086" y="7358684"/>
            <a:ext cx="293415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D0D"/>
                </a:solidFill>
                <a:latin typeface="Titillium Web Regular Bold"/>
              </a:rPr>
              <a:t>MATERIAL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3742" y="8228634"/>
            <a:ext cx="354214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D0D0D"/>
                </a:solidFill>
                <a:latin typeface="Titillium Web Regular Bold"/>
              </a:rPr>
              <a:t>Menggunakan aluminium 6061 dengan  tensile yield strengt 276 MPa dan density 2,7 Gr/cm3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9522" y="1019046"/>
            <a:ext cx="3458976" cy="2572221"/>
          </a:xfrm>
          <a:custGeom>
            <a:avLst/>
            <a:gdLst/>
            <a:ahLst/>
            <a:cxnLst/>
            <a:rect r="r" b="b" t="t" l="l"/>
            <a:pathLst>
              <a:path h="2572221" w="3458976">
                <a:moveTo>
                  <a:pt x="0" y="0"/>
                </a:moveTo>
                <a:lnTo>
                  <a:pt x="3458976" y="0"/>
                </a:lnTo>
                <a:lnTo>
                  <a:pt x="3458976" y="2572221"/>
                </a:lnTo>
                <a:lnTo>
                  <a:pt x="0" y="257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3013" y="2304213"/>
            <a:ext cx="12714987" cy="8345655"/>
            <a:chOff x="0" y="0"/>
            <a:chExt cx="16953316" cy="111275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385931"/>
              <a:ext cx="16953316" cy="9605417"/>
              <a:chOff x="0" y="0"/>
              <a:chExt cx="2270665" cy="12865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0665" cy="1286514"/>
              </a:xfrm>
              <a:custGeom>
                <a:avLst/>
                <a:gdLst/>
                <a:ahLst/>
                <a:cxnLst/>
                <a:rect r="r" b="b" t="t" l="l"/>
                <a:pathLst>
                  <a:path h="1286514" w="2270665">
                    <a:moveTo>
                      <a:pt x="0" y="0"/>
                    </a:moveTo>
                    <a:lnTo>
                      <a:pt x="2270665" y="0"/>
                    </a:lnTo>
                    <a:lnTo>
                      <a:pt x="2270665" y="1286514"/>
                    </a:lnTo>
                    <a:lnTo>
                      <a:pt x="0" y="1286514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7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53316" cy="11127540"/>
            </a:xfrm>
            <a:custGeom>
              <a:avLst/>
              <a:gdLst/>
              <a:ahLst/>
              <a:cxnLst/>
              <a:rect r="r" b="b" t="t" l="l"/>
              <a:pathLst>
                <a:path h="11127540" w="16953316">
                  <a:moveTo>
                    <a:pt x="0" y="0"/>
                  </a:moveTo>
                  <a:lnTo>
                    <a:pt x="16953316" y="0"/>
                  </a:lnTo>
                  <a:lnTo>
                    <a:pt x="16953316" y="11127540"/>
                  </a:lnTo>
                  <a:lnTo>
                    <a:pt x="0" y="1112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0969" y="799636"/>
            <a:ext cx="5018790" cy="6080032"/>
          </a:xfrm>
          <a:custGeom>
            <a:avLst/>
            <a:gdLst/>
            <a:ahLst/>
            <a:cxnLst/>
            <a:rect r="r" b="b" t="t" l="l"/>
            <a:pathLst>
              <a:path h="6080032" w="5018790">
                <a:moveTo>
                  <a:pt x="0" y="0"/>
                </a:moveTo>
                <a:lnTo>
                  <a:pt x="5018791" y="0"/>
                </a:lnTo>
                <a:lnTo>
                  <a:pt x="5018791" y="6080032"/>
                </a:lnTo>
                <a:lnTo>
                  <a:pt x="0" y="6080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3077" y="1415508"/>
            <a:ext cx="4641548" cy="5350626"/>
            <a:chOff x="0" y="0"/>
            <a:chExt cx="6188730" cy="713416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/>
            <a:srcRect l="0" t="11230" r="0" b="11918"/>
            <a:stretch>
              <a:fillRect/>
            </a:stretch>
          </p:blipFill>
          <p:spPr>
            <a:xfrm flipH="false" flipV="false">
              <a:off x="0" y="0"/>
              <a:ext cx="6188730" cy="7134167"/>
            </a:xfrm>
            <a:prstGeom prst="rect">
              <a:avLst/>
            </a:prstGeom>
          </p:spPr>
        </p:pic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749403" y="3481861"/>
          <a:ext cx="12344669" cy="6795614"/>
        </p:xfrm>
        <a:graphic>
          <a:graphicData uri="http://schemas.openxmlformats.org/drawingml/2006/table">
            <a:tbl>
              <a:tblPr/>
              <a:tblGrid>
                <a:gridCol w="2468934"/>
                <a:gridCol w="2468934"/>
                <a:gridCol w="2468934"/>
                <a:gridCol w="2468934"/>
                <a:gridCol w="2468934"/>
              </a:tblGrid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6" id="16"/>
          <p:cNvGrpSpPr/>
          <p:nvPr/>
        </p:nvGrpSpPr>
        <p:grpSpPr>
          <a:xfrm rot="0">
            <a:off x="1028700" y="6545059"/>
            <a:ext cx="2806931" cy="442151"/>
            <a:chOff x="0" y="0"/>
            <a:chExt cx="739274" cy="116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49403" y="3481861"/>
            <a:ext cx="12379554" cy="1411285"/>
            <a:chOff x="0" y="0"/>
            <a:chExt cx="3260459" cy="3716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0459" cy="371696"/>
            </a:xfrm>
            <a:custGeom>
              <a:avLst/>
              <a:gdLst/>
              <a:ahLst/>
              <a:cxnLst/>
              <a:rect r="r" b="b" t="t" l="l"/>
              <a:pathLst>
                <a:path h="371696" w="3260459">
                  <a:moveTo>
                    <a:pt x="0" y="0"/>
                  </a:moveTo>
                  <a:lnTo>
                    <a:pt x="3260459" y="0"/>
                  </a:lnTo>
                  <a:lnTo>
                    <a:pt x="3260459" y="371696"/>
                  </a:lnTo>
                  <a:lnTo>
                    <a:pt x="0" y="37169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749403" y="4355447"/>
            <a:ext cx="12379554" cy="5444488"/>
          </a:xfrm>
          <a:custGeom>
            <a:avLst/>
            <a:gdLst/>
            <a:ahLst/>
            <a:cxnLst/>
            <a:rect r="r" b="b" t="t" l="l"/>
            <a:pathLst>
              <a:path h="5444488" w="12379554">
                <a:moveTo>
                  <a:pt x="0" y="0"/>
                </a:moveTo>
                <a:lnTo>
                  <a:pt x="12379553" y="0"/>
                </a:lnTo>
                <a:lnTo>
                  <a:pt x="12379553" y="5444488"/>
                </a:lnTo>
                <a:lnTo>
                  <a:pt x="0" y="5444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26" t="0" r="-92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749403" y="4456823"/>
            <a:ext cx="12344669" cy="5241736"/>
          </a:xfrm>
          <a:custGeom>
            <a:avLst/>
            <a:gdLst/>
            <a:ahLst/>
            <a:cxnLst/>
            <a:rect r="r" b="b" t="t" l="l"/>
            <a:pathLst>
              <a:path h="5241736" w="12344669">
                <a:moveTo>
                  <a:pt x="0" y="0"/>
                </a:moveTo>
                <a:lnTo>
                  <a:pt x="12344669" y="0"/>
                </a:lnTo>
                <a:lnTo>
                  <a:pt x="12344669" y="5241737"/>
                </a:lnTo>
                <a:lnTo>
                  <a:pt x="0" y="52417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1572" y="2329336"/>
            <a:ext cx="4057585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D0D0D"/>
                </a:solidFill>
                <a:latin typeface="Titillium Web Bold"/>
              </a:rPr>
              <a:t>Letak </a:t>
            </a:r>
          </a:p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D0D0D"/>
                </a:solidFill>
                <a:latin typeface="Titillium Web Bold"/>
              </a:rPr>
              <a:t>FIXED SUPPORT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09195" y="7234859"/>
            <a:ext cx="4111239" cy="2565076"/>
            <a:chOff x="0" y="0"/>
            <a:chExt cx="1082795" cy="67557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2795" cy="675576"/>
            </a:xfrm>
            <a:custGeom>
              <a:avLst/>
              <a:gdLst/>
              <a:ahLst/>
              <a:cxnLst/>
              <a:rect r="r" b="b" t="t" l="l"/>
              <a:pathLst>
                <a:path h="675576" w="1082795">
                  <a:moveTo>
                    <a:pt x="0" y="0"/>
                  </a:moveTo>
                  <a:lnTo>
                    <a:pt x="1082795" y="0"/>
                  </a:lnTo>
                  <a:lnTo>
                    <a:pt x="1082795" y="675576"/>
                  </a:lnTo>
                  <a:lnTo>
                    <a:pt x="0" y="67557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62848" y="7853984"/>
            <a:ext cx="4003932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D0D0D"/>
                </a:solidFill>
                <a:latin typeface="Titillium Web Bold"/>
              </a:rPr>
              <a:t>Terdapat 8 titik fixed support di sisi kanan dan</a:t>
            </a:r>
          </a:p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D0D0D"/>
                </a:solidFill>
                <a:latin typeface="Titillium Web Bold"/>
              </a:rPr>
              <a:t>8 titik fixed support di sisi kiri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9522" y="1019046"/>
            <a:ext cx="3458976" cy="2572221"/>
          </a:xfrm>
          <a:custGeom>
            <a:avLst/>
            <a:gdLst/>
            <a:ahLst/>
            <a:cxnLst/>
            <a:rect r="r" b="b" t="t" l="l"/>
            <a:pathLst>
              <a:path h="2572221" w="3458976">
                <a:moveTo>
                  <a:pt x="0" y="0"/>
                </a:moveTo>
                <a:lnTo>
                  <a:pt x="3458976" y="0"/>
                </a:lnTo>
                <a:lnTo>
                  <a:pt x="3458976" y="2572221"/>
                </a:lnTo>
                <a:lnTo>
                  <a:pt x="0" y="257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3013" y="2304213"/>
            <a:ext cx="12714987" cy="8345655"/>
            <a:chOff x="0" y="0"/>
            <a:chExt cx="16953316" cy="111275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385931"/>
              <a:ext cx="16953316" cy="9605417"/>
              <a:chOff x="0" y="0"/>
              <a:chExt cx="2270665" cy="12865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0665" cy="1286514"/>
              </a:xfrm>
              <a:custGeom>
                <a:avLst/>
                <a:gdLst/>
                <a:ahLst/>
                <a:cxnLst/>
                <a:rect r="r" b="b" t="t" l="l"/>
                <a:pathLst>
                  <a:path h="1286514" w="2270665">
                    <a:moveTo>
                      <a:pt x="0" y="0"/>
                    </a:moveTo>
                    <a:lnTo>
                      <a:pt x="2270665" y="0"/>
                    </a:lnTo>
                    <a:lnTo>
                      <a:pt x="2270665" y="1286514"/>
                    </a:lnTo>
                    <a:lnTo>
                      <a:pt x="0" y="1286514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7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53316" cy="11127540"/>
            </a:xfrm>
            <a:custGeom>
              <a:avLst/>
              <a:gdLst/>
              <a:ahLst/>
              <a:cxnLst/>
              <a:rect r="r" b="b" t="t" l="l"/>
              <a:pathLst>
                <a:path h="11127540" w="16953316">
                  <a:moveTo>
                    <a:pt x="0" y="0"/>
                  </a:moveTo>
                  <a:lnTo>
                    <a:pt x="16953316" y="0"/>
                  </a:lnTo>
                  <a:lnTo>
                    <a:pt x="16953316" y="11127540"/>
                  </a:lnTo>
                  <a:lnTo>
                    <a:pt x="0" y="11127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0969" y="799636"/>
            <a:ext cx="5018790" cy="6080032"/>
          </a:xfrm>
          <a:custGeom>
            <a:avLst/>
            <a:gdLst/>
            <a:ahLst/>
            <a:cxnLst/>
            <a:rect r="r" b="b" t="t" l="l"/>
            <a:pathLst>
              <a:path h="6080032" w="5018790">
                <a:moveTo>
                  <a:pt x="0" y="0"/>
                </a:moveTo>
                <a:lnTo>
                  <a:pt x="5018791" y="0"/>
                </a:lnTo>
                <a:lnTo>
                  <a:pt x="5018791" y="6080032"/>
                </a:lnTo>
                <a:lnTo>
                  <a:pt x="0" y="6080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3077" y="1415508"/>
            <a:ext cx="4641548" cy="5350626"/>
            <a:chOff x="0" y="0"/>
            <a:chExt cx="6188730" cy="713416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/>
            <a:srcRect l="0" t="11230" r="0" b="11918"/>
            <a:stretch>
              <a:fillRect/>
            </a:stretch>
          </p:blipFill>
          <p:spPr>
            <a:xfrm flipH="false" flipV="false">
              <a:off x="0" y="0"/>
              <a:ext cx="6188730" cy="7134167"/>
            </a:xfrm>
            <a:prstGeom prst="rect">
              <a:avLst/>
            </a:prstGeom>
          </p:spPr>
        </p:pic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749403" y="3481861"/>
          <a:ext cx="12344669" cy="6795614"/>
        </p:xfrm>
        <a:graphic>
          <a:graphicData uri="http://schemas.openxmlformats.org/drawingml/2006/table">
            <a:tbl>
              <a:tblPr/>
              <a:tblGrid>
                <a:gridCol w="2468934"/>
                <a:gridCol w="2468934"/>
                <a:gridCol w="2468934"/>
                <a:gridCol w="2468934"/>
                <a:gridCol w="2468934"/>
              </a:tblGrid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2F2F2"/>
                          </a:solidFill>
                          <a:latin typeface="Titillium Web Regular Bold"/>
                        </a:rPr>
                        <a:t>Plan 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"/>
                        </a:rPr>
                        <a:t>Rp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D0D0D"/>
                          </a:solidFill>
                          <a:latin typeface="Titillium Web Regular Bold"/>
                        </a:rPr>
                        <a:t>Paket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6" id="16"/>
          <p:cNvGrpSpPr/>
          <p:nvPr/>
        </p:nvGrpSpPr>
        <p:grpSpPr>
          <a:xfrm rot="0">
            <a:off x="1028700" y="6545059"/>
            <a:ext cx="2806931" cy="442151"/>
            <a:chOff x="0" y="0"/>
            <a:chExt cx="739274" cy="116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49403" y="3481861"/>
            <a:ext cx="12379554" cy="1411285"/>
            <a:chOff x="0" y="0"/>
            <a:chExt cx="3260459" cy="3716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0459" cy="371696"/>
            </a:xfrm>
            <a:custGeom>
              <a:avLst/>
              <a:gdLst/>
              <a:ahLst/>
              <a:cxnLst/>
              <a:rect r="r" b="b" t="t" l="l"/>
              <a:pathLst>
                <a:path h="371696" w="3260459">
                  <a:moveTo>
                    <a:pt x="0" y="0"/>
                  </a:moveTo>
                  <a:lnTo>
                    <a:pt x="3260459" y="0"/>
                  </a:lnTo>
                  <a:lnTo>
                    <a:pt x="3260459" y="371696"/>
                  </a:lnTo>
                  <a:lnTo>
                    <a:pt x="0" y="37169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749403" y="4355447"/>
            <a:ext cx="12379554" cy="5444488"/>
          </a:xfrm>
          <a:custGeom>
            <a:avLst/>
            <a:gdLst/>
            <a:ahLst/>
            <a:cxnLst/>
            <a:rect r="r" b="b" t="t" l="l"/>
            <a:pathLst>
              <a:path h="5444488" w="12379554">
                <a:moveTo>
                  <a:pt x="0" y="0"/>
                </a:moveTo>
                <a:lnTo>
                  <a:pt x="12379553" y="0"/>
                </a:lnTo>
                <a:lnTo>
                  <a:pt x="12379553" y="5444488"/>
                </a:lnTo>
                <a:lnTo>
                  <a:pt x="0" y="5444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26" t="0" r="-926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09195" y="7234859"/>
            <a:ext cx="4111239" cy="2565076"/>
            <a:chOff x="0" y="0"/>
            <a:chExt cx="1082795" cy="6755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2795" cy="675576"/>
            </a:xfrm>
            <a:custGeom>
              <a:avLst/>
              <a:gdLst/>
              <a:ahLst/>
              <a:cxnLst/>
              <a:rect r="r" b="b" t="t" l="l"/>
              <a:pathLst>
                <a:path h="675576" w="1082795">
                  <a:moveTo>
                    <a:pt x="0" y="0"/>
                  </a:moveTo>
                  <a:lnTo>
                    <a:pt x="1082795" y="0"/>
                  </a:lnTo>
                  <a:lnTo>
                    <a:pt x="1082795" y="675576"/>
                  </a:lnTo>
                  <a:lnTo>
                    <a:pt x="0" y="67557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749403" y="4456823"/>
            <a:ext cx="12344669" cy="5241736"/>
          </a:xfrm>
          <a:custGeom>
            <a:avLst/>
            <a:gdLst/>
            <a:ahLst/>
            <a:cxnLst/>
            <a:rect r="r" b="b" t="t" l="l"/>
            <a:pathLst>
              <a:path h="5241736" w="12344669">
                <a:moveTo>
                  <a:pt x="0" y="0"/>
                </a:moveTo>
                <a:lnTo>
                  <a:pt x="12344669" y="0"/>
                </a:lnTo>
                <a:lnTo>
                  <a:pt x="12344669" y="5241737"/>
                </a:lnTo>
                <a:lnTo>
                  <a:pt x="0" y="52417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766845" y="4418840"/>
            <a:ext cx="12344669" cy="5317704"/>
          </a:xfrm>
          <a:custGeom>
            <a:avLst/>
            <a:gdLst/>
            <a:ahLst/>
            <a:cxnLst/>
            <a:rect r="r" b="b" t="t" l="l"/>
            <a:pathLst>
              <a:path h="5317704" w="12344669">
                <a:moveTo>
                  <a:pt x="0" y="0"/>
                </a:moveTo>
                <a:lnTo>
                  <a:pt x="12344669" y="0"/>
                </a:lnTo>
                <a:lnTo>
                  <a:pt x="12344669" y="5317703"/>
                </a:lnTo>
                <a:lnTo>
                  <a:pt x="0" y="5317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81572" y="2710336"/>
            <a:ext cx="405758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D0D0D"/>
                </a:solidFill>
                <a:latin typeface="Titillium Web Bold"/>
              </a:rPr>
              <a:t>Hasil </a:t>
            </a:r>
          </a:p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D0D0D"/>
                </a:solidFill>
                <a:latin typeface="Titillium Web Bold"/>
              </a:rPr>
              <a:t>Simulasi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2848" y="7588710"/>
            <a:ext cx="4003932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D0D0D"/>
                </a:solidFill>
                <a:latin typeface="Titillium Web Bold"/>
              </a:rPr>
              <a:t>Kesimpulan dari simulasi tersebut adalah Mendapatkan rigid frame dan durability frame yang baik.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850" y="-228600"/>
            <a:ext cx="18717700" cy="3937262"/>
            <a:chOff x="0" y="0"/>
            <a:chExt cx="4929765" cy="10369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9765" cy="1036974"/>
            </a:xfrm>
            <a:custGeom>
              <a:avLst/>
              <a:gdLst/>
              <a:ahLst/>
              <a:cxnLst/>
              <a:rect r="r" b="b" t="t" l="l"/>
              <a:pathLst>
                <a:path h="1036974" w="4929765">
                  <a:moveTo>
                    <a:pt x="0" y="0"/>
                  </a:moveTo>
                  <a:lnTo>
                    <a:pt x="4929765" y="0"/>
                  </a:lnTo>
                  <a:lnTo>
                    <a:pt x="4929765" y="1036974"/>
                  </a:lnTo>
                  <a:lnTo>
                    <a:pt x="0" y="1036974"/>
                  </a:lnTo>
                  <a:close/>
                </a:path>
              </a:pathLst>
            </a:custGeom>
            <a:solidFill>
              <a:srgbClr val="E0D2E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27854" y="4055224"/>
            <a:ext cx="14232291" cy="5546944"/>
          </a:xfrm>
          <a:custGeom>
            <a:avLst/>
            <a:gdLst/>
            <a:ahLst/>
            <a:cxnLst/>
            <a:rect r="r" b="b" t="t" l="l"/>
            <a:pathLst>
              <a:path h="5546944" w="14232291">
                <a:moveTo>
                  <a:pt x="0" y="0"/>
                </a:moveTo>
                <a:lnTo>
                  <a:pt x="14232292" y="0"/>
                </a:lnTo>
                <a:lnTo>
                  <a:pt x="14232292" y="5546944"/>
                </a:lnTo>
                <a:lnTo>
                  <a:pt x="0" y="5546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6821" y="1730506"/>
            <a:ext cx="1635435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DESAIN PROJECT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3560"/>
            <a:ext cx="18288000" cy="10273440"/>
            <a:chOff x="0" y="0"/>
            <a:chExt cx="24384000" cy="1369792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072" r="0" b="44500"/>
            <a:stretch>
              <a:fillRect/>
            </a:stretch>
          </p:blipFill>
          <p:spPr>
            <a:xfrm flipH="false" flipV="false">
              <a:off x="0" y="0"/>
              <a:ext cx="24384000" cy="1369792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585933"/>
            <a:ext cx="11272936" cy="7706589"/>
          </a:xfrm>
          <a:custGeom>
            <a:avLst/>
            <a:gdLst/>
            <a:ahLst/>
            <a:cxnLst/>
            <a:rect r="r" b="b" t="t" l="l"/>
            <a:pathLst>
              <a:path h="7706589" w="11272936">
                <a:moveTo>
                  <a:pt x="0" y="0"/>
                </a:moveTo>
                <a:lnTo>
                  <a:pt x="11272936" y="0"/>
                </a:lnTo>
                <a:lnTo>
                  <a:pt x="11272936" y="7706590"/>
                </a:lnTo>
                <a:lnTo>
                  <a:pt x="0" y="770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1522" y="1028700"/>
            <a:ext cx="5051943" cy="4335485"/>
          </a:xfrm>
          <a:custGeom>
            <a:avLst/>
            <a:gdLst/>
            <a:ahLst/>
            <a:cxnLst/>
            <a:rect r="r" b="b" t="t" l="l"/>
            <a:pathLst>
              <a:path h="4335485" w="5051943">
                <a:moveTo>
                  <a:pt x="0" y="0"/>
                </a:moveTo>
                <a:lnTo>
                  <a:pt x="5051942" y="0"/>
                </a:lnTo>
                <a:lnTo>
                  <a:pt x="5051942" y="4335485"/>
                </a:lnTo>
                <a:lnTo>
                  <a:pt x="0" y="4335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21407" y="7892320"/>
            <a:ext cx="4316723" cy="800406"/>
            <a:chOff x="0" y="0"/>
            <a:chExt cx="1136915" cy="2108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6915" cy="210807"/>
            </a:xfrm>
            <a:custGeom>
              <a:avLst/>
              <a:gdLst/>
              <a:ahLst/>
              <a:cxnLst/>
              <a:rect r="r" b="b" t="t" l="l"/>
              <a:pathLst>
                <a:path h="210807" w="1136915">
                  <a:moveTo>
                    <a:pt x="0" y="0"/>
                  </a:moveTo>
                  <a:lnTo>
                    <a:pt x="1136915" y="0"/>
                  </a:lnTo>
                  <a:lnTo>
                    <a:pt x="1136915" y="210807"/>
                  </a:lnTo>
                  <a:lnTo>
                    <a:pt x="0" y="210807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32165" y="3360183"/>
            <a:ext cx="7851192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0D0D0D"/>
                </a:solidFill>
                <a:latin typeface="Titillium Web Bold"/>
              </a:rPr>
              <a:t>Ihttps://reader.elsevier.com/reader/sd/pii/S0038092X22004509?token=20D187104C8E2D978466C146223D1D6D4B4A3BCB147697248A13CE906161402ACAE42D975730CEF2FEA1F62AF0095647&amp;originRegion=eu-west-1&amp;originCreation=20230519135003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19354" y="2651823"/>
            <a:ext cx="4954110" cy="71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52"/>
              </a:lnSpc>
              <a:spcBef>
                <a:spcPct val="0"/>
              </a:spcBef>
            </a:pPr>
            <a:r>
              <a:rPr lang="en-US" sz="4710" u="none">
                <a:solidFill>
                  <a:srgbClr val="0D0D0D"/>
                </a:solidFill>
                <a:latin typeface="Titillium Web Bold"/>
              </a:rPr>
              <a:t>Referensi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8426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3733881" y="2729740"/>
            <a:ext cx="10143692" cy="5984020"/>
            <a:chOff x="0" y="0"/>
            <a:chExt cx="5823847" cy="34356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5731137" cy="3342924"/>
            </a:xfrm>
            <a:custGeom>
              <a:avLst/>
              <a:gdLst/>
              <a:ahLst/>
              <a:cxnLst/>
              <a:rect r="r" b="b" t="t" l="l"/>
              <a:pathLst>
                <a:path h="3342924" w="5731137">
                  <a:moveTo>
                    <a:pt x="0" y="3288314"/>
                  </a:moveTo>
                  <a:lnTo>
                    <a:pt x="0" y="3342924"/>
                  </a:lnTo>
                  <a:lnTo>
                    <a:pt x="5731137" y="3342924"/>
                  </a:lnTo>
                  <a:lnTo>
                    <a:pt x="5731137" y="0"/>
                  </a:lnTo>
                  <a:lnTo>
                    <a:pt x="5676527" y="0"/>
                  </a:lnTo>
                  <a:lnTo>
                    <a:pt x="5676527" y="3288314"/>
                  </a:lnTo>
                  <a:close/>
                </a:path>
              </a:pathLst>
            </a:custGeom>
            <a:solidFill>
              <a:srgbClr val="D1F3C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5756537" cy="3368324"/>
            </a:xfrm>
            <a:custGeom>
              <a:avLst/>
              <a:gdLst/>
              <a:ahLst/>
              <a:cxnLst/>
              <a:rect r="r" b="b" t="t" l="l"/>
              <a:pathLst>
                <a:path h="3368324" w="5756537">
                  <a:moveTo>
                    <a:pt x="5689227" y="0"/>
                  </a:moveTo>
                  <a:lnTo>
                    <a:pt x="5689227" y="12700"/>
                  </a:lnTo>
                  <a:lnTo>
                    <a:pt x="5743837" y="12700"/>
                  </a:lnTo>
                  <a:lnTo>
                    <a:pt x="5743837" y="3355624"/>
                  </a:lnTo>
                  <a:lnTo>
                    <a:pt x="12700" y="3355624"/>
                  </a:lnTo>
                  <a:lnTo>
                    <a:pt x="12700" y="3301014"/>
                  </a:lnTo>
                  <a:lnTo>
                    <a:pt x="0" y="3301014"/>
                  </a:lnTo>
                  <a:lnTo>
                    <a:pt x="0" y="3368324"/>
                  </a:lnTo>
                  <a:lnTo>
                    <a:pt x="5756537" y="3368324"/>
                  </a:lnTo>
                  <a:lnTo>
                    <a:pt x="5756537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731137" cy="3342924"/>
            </a:xfrm>
            <a:custGeom>
              <a:avLst/>
              <a:gdLst/>
              <a:ahLst/>
              <a:cxnLst/>
              <a:rect r="r" b="b" t="t" l="l"/>
              <a:pathLst>
                <a:path h="3342924" w="5731137">
                  <a:moveTo>
                    <a:pt x="0" y="0"/>
                  </a:moveTo>
                  <a:lnTo>
                    <a:pt x="5731137" y="0"/>
                  </a:lnTo>
                  <a:lnTo>
                    <a:pt x="5731137" y="3342924"/>
                  </a:lnTo>
                  <a:lnTo>
                    <a:pt x="0" y="33429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56537" cy="3368324"/>
            </a:xfrm>
            <a:custGeom>
              <a:avLst/>
              <a:gdLst/>
              <a:ahLst/>
              <a:cxnLst/>
              <a:rect r="r" b="b" t="t" l="l"/>
              <a:pathLst>
                <a:path h="3368324" w="5756537">
                  <a:moveTo>
                    <a:pt x="80010" y="3368324"/>
                  </a:moveTo>
                  <a:lnTo>
                    <a:pt x="5756537" y="3368324"/>
                  </a:lnTo>
                  <a:lnTo>
                    <a:pt x="5756537" y="80010"/>
                  </a:lnTo>
                  <a:lnTo>
                    <a:pt x="5756537" y="67310"/>
                  </a:lnTo>
                  <a:lnTo>
                    <a:pt x="5756537" y="0"/>
                  </a:lnTo>
                  <a:lnTo>
                    <a:pt x="0" y="0"/>
                  </a:lnTo>
                  <a:lnTo>
                    <a:pt x="0" y="3368324"/>
                  </a:lnTo>
                  <a:lnTo>
                    <a:pt x="67310" y="3368324"/>
                  </a:lnTo>
                  <a:lnTo>
                    <a:pt x="80010" y="3368324"/>
                  </a:lnTo>
                  <a:close/>
                  <a:moveTo>
                    <a:pt x="12700" y="12700"/>
                  </a:moveTo>
                  <a:lnTo>
                    <a:pt x="5743837" y="12700"/>
                  </a:lnTo>
                  <a:lnTo>
                    <a:pt x="5743837" y="3355624"/>
                  </a:lnTo>
                  <a:lnTo>
                    <a:pt x="12700" y="335562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334655" y="3768847"/>
            <a:ext cx="6942144" cy="359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07"/>
              </a:lnSpc>
            </a:pPr>
            <a:r>
              <a:rPr lang="en-US" sz="10756" spc="537">
                <a:solidFill>
                  <a:srgbClr val="000000"/>
                </a:solidFill>
                <a:latin typeface="Agrandir Wide Bold"/>
              </a:rPr>
              <a:t>Terima kasih!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517020" y="6679231"/>
            <a:ext cx="1759779" cy="282269"/>
          </a:xfrm>
          <a:custGeom>
            <a:avLst/>
            <a:gdLst/>
            <a:ahLst/>
            <a:cxnLst/>
            <a:rect r="r" b="b" t="t" l="l"/>
            <a:pathLst>
              <a:path h="282269" w="1759779">
                <a:moveTo>
                  <a:pt x="0" y="0"/>
                </a:moveTo>
                <a:lnTo>
                  <a:pt x="1759779" y="0"/>
                </a:lnTo>
                <a:lnTo>
                  <a:pt x="1759779" y="282268"/>
                </a:lnTo>
                <a:lnTo>
                  <a:pt x="0" y="28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2493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26257" y="1152525"/>
            <a:ext cx="393304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</a:rPr>
              <a:t>06 JUNI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8426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028700" y="1445487"/>
            <a:ext cx="7887962" cy="7812813"/>
            <a:chOff x="0" y="0"/>
            <a:chExt cx="4528754" cy="4485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4436043" cy="4392898"/>
            </a:xfrm>
            <a:custGeom>
              <a:avLst/>
              <a:gdLst/>
              <a:ahLst/>
              <a:cxnLst/>
              <a:rect r="r" b="b" t="t" l="l"/>
              <a:pathLst>
                <a:path h="4392898" w="4436043">
                  <a:moveTo>
                    <a:pt x="0" y="4338288"/>
                  </a:moveTo>
                  <a:lnTo>
                    <a:pt x="0" y="4392898"/>
                  </a:lnTo>
                  <a:lnTo>
                    <a:pt x="4436043" y="4392898"/>
                  </a:lnTo>
                  <a:lnTo>
                    <a:pt x="4436043" y="0"/>
                  </a:lnTo>
                  <a:lnTo>
                    <a:pt x="4381434" y="0"/>
                  </a:lnTo>
                  <a:lnTo>
                    <a:pt x="4381434" y="4338288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4461443" cy="4418298"/>
            </a:xfrm>
            <a:custGeom>
              <a:avLst/>
              <a:gdLst/>
              <a:ahLst/>
              <a:cxnLst/>
              <a:rect r="r" b="b" t="t" l="l"/>
              <a:pathLst>
                <a:path h="4418298" w="4461443">
                  <a:moveTo>
                    <a:pt x="4394134" y="0"/>
                  </a:moveTo>
                  <a:lnTo>
                    <a:pt x="4394134" y="12700"/>
                  </a:lnTo>
                  <a:lnTo>
                    <a:pt x="4448743" y="12700"/>
                  </a:lnTo>
                  <a:lnTo>
                    <a:pt x="4448743" y="4405598"/>
                  </a:lnTo>
                  <a:lnTo>
                    <a:pt x="12700" y="4405598"/>
                  </a:lnTo>
                  <a:lnTo>
                    <a:pt x="12700" y="4350988"/>
                  </a:lnTo>
                  <a:lnTo>
                    <a:pt x="0" y="4350988"/>
                  </a:lnTo>
                  <a:lnTo>
                    <a:pt x="0" y="4418298"/>
                  </a:lnTo>
                  <a:lnTo>
                    <a:pt x="4461443" y="4418298"/>
                  </a:lnTo>
                  <a:lnTo>
                    <a:pt x="446144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4436044" cy="4392898"/>
            </a:xfrm>
            <a:custGeom>
              <a:avLst/>
              <a:gdLst/>
              <a:ahLst/>
              <a:cxnLst/>
              <a:rect r="r" b="b" t="t" l="l"/>
              <a:pathLst>
                <a:path h="4392898" w="4436044">
                  <a:moveTo>
                    <a:pt x="0" y="0"/>
                  </a:moveTo>
                  <a:lnTo>
                    <a:pt x="4436044" y="0"/>
                  </a:lnTo>
                  <a:lnTo>
                    <a:pt x="4436044" y="4392898"/>
                  </a:lnTo>
                  <a:lnTo>
                    <a:pt x="0" y="43928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1444" cy="4418298"/>
            </a:xfrm>
            <a:custGeom>
              <a:avLst/>
              <a:gdLst/>
              <a:ahLst/>
              <a:cxnLst/>
              <a:rect r="r" b="b" t="t" l="l"/>
              <a:pathLst>
                <a:path h="4418298" w="4461444">
                  <a:moveTo>
                    <a:pt x="80010" y="4418298"/>
                  </a:moveTo>
                  <a:lnTo>
                    <a:pt x="4461444" y="4418298"/>
                  </a:lnTo>
                  <a:lnTo>
                    <a:pt x="4461444" y="80010"/>
                  </a:lnTo>
                  <a:lnTo>
                    <a:pt x="4461444" y="67310"/>
                  </a:lnTo>
                  <a:lnTo>
                    <a:pt x="4461444" y="0"/>
                  </a:lnTo>
                  <a:lnTo>
                    <a:pt x="0" y="0"/>
                  </a:lnTo>
                  <a:lnTo>
                    <a:pt x="0" y="4418298"/>
                  </a:lnTo>
                  <a:lnTo>
                    <a:pt x="67310" y="4418298"/>
                  </a:lnTo>
                  <a:lnTo>
                    <a:pt x="80010" y="4418298"/>
                  </a:lnTo>
                  <a:close/>
                  <a:moveTo>
                    <a:pt x="12700" y="12700"/>
                  </a:moveTo>
                  <a:lnTo>
                    <a:pt x="4448744" y="12700"/>
                  </a:lnTo>
                  <a:lnTo>
                    <a:pt x="4448744" y="4405598"/>
                  </a:lnTo>
                  <a:lnTo>
                    <a:pt x="12700" y="440559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81536" y="6140366"/>
            <a:ext cx="1759779" cy="282269"/>
          </a:xfrm>
          <a:custGeom>
            <a:avLst/>
            <a:gdLst/>
            <a:ahLst/>
            <a:cxnLst/>
            <a:rect r="r" b="b" t="t" l="l"/>
            <a:pathLst>
              <a:path h="282269" w="1759779">
                <a:moveTo>
                  <a:pt x="0" y="0"/>
                </a:moveTo>
                <a:lnTo>
                  <a:pt x="1759779" y="0"/>
                </a:lnTo>
                <a:lnTo>
                  <a:pt x="1759779" y="282269"/>
                </a:lnTo>
                <a:lnTo>
                  <a:pt x="0" y="282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2493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1536" y="3956552"/>
            <a:ext cx="6582291" cy="189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5"/>
              </a:lnSpc>
            </a:pPr>
            <a:r>
              <a:rPr lang="en-US" sz="5696" spc="284">
                <a:solidFill>
                  <a:srgbClr val="000000"/>
                </a:solidFill>
                <a:latin typeface="Agrandir Wide Bold"/>
              </a:rPr>
              <a:t>Nama Kelompok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71338" y="1445487"/>
            <a:ext cx="8220628" cy="7812813"/>
            <a:chOff x="0" y="0"/>
            <a:chExt cx="4719749" cy="4485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0010" y="80010"/>
              <a:ext cx="4627039" cy="4392898"/>
            </a:xfrm>
            <a:custGeom>
              <a:avLst/>
              <a:gdLst/>
              <a:ahLst/>
              <a:cxnLst/>
              <a:rect r="r" b="b" t="t" l="l"/>
              <a:pathLst>
                <a:path h="4392898" w="4627039">
                  <a:moveTo>
                    <a:pt x="0" y="4338288"/>
                  </a:moveTo>
                  <a:lnTo>
                    <a:pt x="0" y="4392898"/>
                  </a:lnTo>
                  <a:lnTo>
                    <a:pt x="4627039" y="4392898"/>
                  </a:lnTo>
                  <a:lnTo>
                    <a:pt x="4627039" y="0"/>
                  </a:lnTo>
                  <a:lnTo>
                    <a:pt x="4572429" y="0"/>
                  </a:lnTo>
                  <a:lnTo>
                    <a:pt x="4572429" y="4338288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7310" y="67310"/>
              <a:ext cx="4652439" cy="4418298"/>
            </a:xfrm>
            <a:custGeom>
              <a:avLst/>
              <a:gdLst/>
              <a:ahLst/>
              <a:cxnLst/>
              <a:rect r="r" b="b" t="t" l="l"/>
              <a:pathLst>
                <a:path h="4418298" w="4652439">
                  <a:moveTo>
                    <a:pt x="4585129" y="0"/>
                  </a:moveTo>
                  <a:lnTo>
                    <a:pt x="4585129" y="12700"/>
                  </a:lnTo>
                  <a:lnTo>
                    <a:pt x="4639739" y="12700"/>
                  </a:lnTo>
                  <a:lnTo>
                    <a:pt x="4639739" y="4405598"/>
                  </a:lnTo>
                  <a:lnTo>
                    <a:pt x="12700" y="4405598"/>
                  </a:lnTo>
                  <a:lnTo>
                    <a:pt x="12700" y="4350988"/>
                  </a:lnTo>
                  <a:lnTo>
                    <a:pt x="0" y="4350988"/>
                  </a:lnTo>
                  <a:lnTo>
                    <a:pt x="0" y="4418298"/>
                  </a:lnTo>
                  <a:lnTo>
                    <a:pt x="4652439" y="4418298"/>
                  </a:lnTo>
                  <a:lnTo>
                    <a:pt x="465243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4627039" cy="4392898"/>
            </a:xfrm>
            <a:custGeom>
              <a:avLst/>
              <a:gdLst/>
              <a:ahLst/>
              <a:cxnLst/>
              <a:rect r="r" b="b" t="t" l="l"/>
              <a:pathLst>
                <a:path h="4392898" w="4627039">
                  <a:moveTo>
                    <a:pt x="0" y="0"/>
                  </a:moveTo>
                  <a:lnTo>
                    <a:pt x="4627039" y="0"/>
                  </a:lnTo>
                  <a:lnTo>
                    <a:pt x="4627039" y="4392898"/>
                  </a:lnTo>
                  <a:lnTo>
                    <a:pt x="0" y="43928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52439" cy="4418298"/>
            </a:xfrm>
            <a:custGeom>
              <a:avLst/>
              <a:gdLst/>
              <a:ahLst/>
              <a:cxnLst/>
              <a:rect r="r" b="b" t="t" l="l"/>
              <a:pathLst>
                <a:path h="4418298" w="4652439">
                  <a:moveTo>
                    <a:pt x="80010" y="4418298"/>
                  </a:moveTo>
                  <a:lnTo>
                    <a:pt x="4652439" y="4418298"/>
                  </a:lnTo>
                  <a:lnTo>
                    <a:pt x="4652439" y="80010"/>
                  </a:lnTo>
                  <a:lnTo>
                    <a:pt x="4652439" y="67310"/>
                  </a:lnTo>
                  <a:lnTo>
                    <a:pt x="4652439" y="0"/>
                  </a:lnTo>
                  <a:lnTo>
                    <a:pt x="0" y="0"/>
                  </a:lnTo>
                  <a:lnTo>
                    <a:pt x="0" y="4418298"/>
                  </a:lnTo>
                  <a:lnTo>
                    <a:pt x="67310" y="4418298"/>
                  </a:lnTo>
                  <a:lnTo>
                    <a:pt x="80010" y="4418298"/>
                  </a:lnTo>
                  <a:close/>
                  <a:moveTo>
                    <a:pt x="12700" y="12700"/>
                  </a:moveTo>
                  <a:lnTo>
                    <a:pt x="4639739" y="12700"/>
                  </a:lnTo>
                  <a:lnTo>
                    <a:pt x="4639739" y="4405598"/>
                  </a:lnTo>
                  <a:lnTo>
                    <a:pt x="12700" y="440559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371338" y="2569335"/>
            <a:ext cx="4796748" cy="537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Rachmanial Fahri D.P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Moch. Aden Q.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Raudlatul Chikam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Wisnu Ahmad S.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Angga Widyo A.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Ridemtor Yogi D.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Hendri Adrianto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Hilmi Ismu R.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Aloysius Andre U. M.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Achmad Firli Zakaria</a:t>
            </a:r>
          </a:p>
          <a:p>
            <a:pPr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Bold"/>
              </a:rPr>
              <a:t> Bayu Aryangga 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78209" y="2602038"/>
            <a:ext cx="4276466" cy="525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(2038211001)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(2038211002)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(2038211003)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(2038211005)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(20382110011)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(20382110016)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(20382110026)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(20382110029)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(20382110030)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(20382110037)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(10211910000035)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8426" y="-837703"/>
            <a:ext cx="18586525" cy="12252852"/>
            <a:chOff x="0" y="0"/>
            <a:chExt cx="24782033" cy="1633713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750569" cy="9906344"/>
              </a:xfrm>
              <a:custGeom>
                <a:avLst/>
                <a:gdLst/>
                <a:ahLst/>
                <a:cxnLst/>
                <a:rect r="r" b="b" t="t" l="l"/>
                <a:pathLst>
                  <a:path h="9906344" w="6750569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919454" cy="5837825"/>
              </a:xfrm>
              <a:custGeom>
                <a:avLst/>
                <a:gdLst/>
                <a:ahLst/>
                <a:cxnLst/>
                <a:rect r="r" b="b" t="t" l="l"/>
                <a:pathLst>
                  <a:path h="5837825" w="10919454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028700" y="556327"/>
            <a:ext cx="16230600" cy="2227723"/>
            <a:chOff x="0" y="0"/>
            <a:chExt cx="9318553" cy="12790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0010" y="80010"/>
              <a:ext cx="9225843" cy="1186303"/>
            </a:xfrm>
            <a:custGeom>
              <a:avLst/>
              <a:gdLst/>
              <a:ahLst/>
              <a:cxnLst/>
              <a:rect r="r" b="b" t="t" l="l"/>
              <a:pathLst>
                <a:path h="1186303" w="9225843">
                  <a:moveTo>
                    <a:pt x="0" y="1131693"/>
                  </a:moveTo>
                  <a:lnTo>
                    <a:pt x="0" y="1186303"/>
                  </a:lnTo>
                  <a:lnTo>
                    <a:pt x="9225843" y="1186303"/>
                  </a:lnTo>
                  <a:lnTo>
                    <a:pt x="9225843" y="0"/>
                  </a:lnTo>
                  <a:lnTo>
                    <a:pt x="9171233" y="0"/>
                  </a:lnTo>
                  <a:lnTo>
                    <a:pt x="9171233" y="1131693"/>
                  </a:lnTo>
                  <a:close/>
                </a:path>
              </a:pathLst>
            </a:custGeom>
            <a:solidFill>
              <a:srgbClr val="FFA79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7310" y="67310"/>
              <a:ext cx="9251243" cy="1211703"/>
            </a:xfrm>
            <a:custGeom>
              <a:avLst/>
              <a:gdLst/>
              <a:ahLst/>
              <a:cxnLst/>
              <a:rect r="r" b="b" t="t" l="l"/>
              <a:pathLst>
                <a:path h="1211703" w="9251243">
                  <a:moveTo>
                    <a:pt x="9183933" y="0"/>
                  </a:moveTo>
                  <a:lnTo>
                    <a:pt x="9183933" y="12700"/>
                  </a:lnTo>
                  <a:lnTo>
                    <a:pt x="9238543" y="12700"/>
                  </a:lnTo>
                  <a:lnTo>
                    <a:pt x="9238543" y="1199003"/>
                  </a:lnTo>
                  <a:lnTo>
                    <a:pt x="12700" y="1199003"/>
                  </a:lnTo>
                  <a:lnTo>
                    <a:pt x="12700" y="1144393"/>
                  </a:lnTo>
                  <a:lnTo>
                    <a:pt x="0" y="1144393"/>
                  </a:lnTo>
                  <a:lnTo>
                    <a:pt x="0" y="1211703"/>
                  </a:lnTo>
                  <a:lnTo>
                    <a:pt x="9251243" y="1211703"/>
                  </a:lnTo>
                  <a:lnTo>
                    <a:pt x="925124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9225843" cy="1186303"/>
            </a:xfrm>
            <a:custGeom>
              <a:avLst/>
              <a:gdLst/>
              <a:ahLst/>
              <a:cxnLst/>
              <a:rect r="r" b="b" t="t" l="l"/>
              <a:pathLst>
                <a:path h="1186303" w="9225843">
                  <a:moveTo>
                    <a:pt x="0" y="0"/>
                  </a:moveTo>
                  <a:lnTo>
                    <a:pt x="9225843" y="0"/>
                  </a:lnTo>
                  <a:lnTo>
                    <a:pt x="9225843" y="1186303"/>
                  </a:lnTo>
                  <a:lnTo>
                    <a:pt x="0" y="11863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51243" cy="1211703"/>
            </a:xfrm>
            <a:custGeom>
              <a:avLst/>
              <a:gdLst/>
              <a:ahLst/>
              <a:cxnLst/>
              <a:rect r="r" b="b" t="t" l="l"/>
              <a:pathLst>
                <a:path h="1211703" w="9251243">
                  <a:moveTo>
                    <a:pt x="80010" y="1211703"/>
                  </a:moveTo>
                  <a:lnTo>
                    <a:pt x="9251243" y="1211703"/>
                  </a:lnTo>
                  <a:lnTo>
                    <a:pt x="9251243" y="80010"/>
                  </a:lnTo>
                  <a:lnTo>
                    <a:pt x="9251243" y="67310"/>
                  </a:lnTo>
                  <a:lnTo>
                    <a:pt x="9251243" y="0"/>
                  </a:lnTo>
                  <a:lnTo>
                    <a:pt x="0" y="0"/>
                  </a:lnTo>
                  <a:lnTo>
                    <a:pt x="0" y="1211703"/>
                  </a:lnTo>
                  <a:lnTo>
                    <a:pt x="67310" y="1211703"/>
                  </a:lnTo>
                  <a:lnTo>
                    <a:pt x="80010" y="1211703"/>
                  </a:lnTo>
                  <a:close/>
                  <a:moveTo>
                    <a:pt x="12700" y="12700"/>
                  </a:moveTo>
                  <a:lnTo>
                    <a:pt x="9238543" y="12700"/>
                  </a:lnTo>
                  <a:lnTo>
                    <a:pt x="9238543" y="1199003"/>
                  </a:lnTo>
                  <a:lnTo>
                    <a:pt x="12700" y="119900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9536" y="3065536"/>
            <a:ext cx="16230600" cy="6960455"/>
            <a:chOff x="0" y="0"/>
            <a:chExt cx="9318553" cy="39962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0010" y="80010"/>
              <a:ext cx="9225843" cy="3903529"/>
            </a:xfrm>
            <a:custGeom>
              <a:avLst/>
              <a:gdLst/>
              <a:ahLst/>
              <a:cxnLst/>
              <a:rect r="r" b="b" t="t" l="l"/>
              <a:pathLst>
                <a:path h="3903529" w="9225843">
                  <a:moveTo>
                    <a:pt x="0" y="3848920"/>
                  </a:moveTo>
                  <a:lnTo>
                    <a:pt x="0" y="3903529"/>
                  </a:lnTo>
                  <a:lnTo>
                    <a:pt x="9225843" y="3903529"/>
                  </a:lnTo>
                  <a:lnTo>
                    <a:pt x="9225843" y="0"/>
                  </a:lnTo>
                  <a:lnTo>
                    <a:pt x="9171233" y="0"/>
                  </a:lnTo>
                  <a:lnTo>
                    <a:pt x="9171233" y="3848920"/>
                  </a:lnTo>
                  <a:close/>
                </a:path>
              </a:pathLst>
            </a:custGeom>
            <a:solidFill>
              <a:srgbClr val="FFA79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310" y="67310"/>
              <a:ext cx="9251243" cy="3928929"/>
            </a:xfrm>
            <a:custGeom>
              <a:avLst/>
              <a:gdLst/>
              <a:ahLst/>
              <a:cxnLst/>
              <a:rect r="r" b="b" t="t" l="l"/>
              <a:pathLst>
                <a:path h="3928929" w="9251243">
                  <a:moveTo>
                    <a:pt x="9183933" y="0"/>
                  </a:moveTo>
                  <a:lnTo>
                    <a:pt x="9183933" y="12700"/>
                  </a:lnTo>
                  <a:lnTo>
                    <a:pt x="9238543" y="12700"/>
                  </a:lnTo>
                  <a:lnTo>
                    <a:pt x="9238543" y="3916229"/>
                  </a:lnTo>
                  <a:lnTo>
                    <a:pt x="12700" y="3916229"/>
                  </a:lnTo>
                  <a:lnTo>
                    <a:pt x="12700" y="3861620"/>
                  </a:lnTo>
                  <a:lnTo>
                    <a:pt x="0" y="3861620"/>
                  </a:lnTo>
                  <a:lnTo>
                    <a:pt x="0" y="3928929"/>
                  </a:lnTo>
                  <a:lnTo>
                    <a:pt x="9251243" y="3928929"/>
                  </a:lnTo>
                  <a:lnTo>
                    <a:pt x="925124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9225843" cy="3903530"/>
            </a:xfrm>
            <a:custGeom>
              <a:avLst/>
              <a:gdLst/>
              <a:ahLst/>
              <a:cxnLst/>
              <a:rect r="r" b="b" t="t" l="l"/>
              <a:pathLst>
                <a:path h="3903530" w="9225843">
                  <a:moveTo>
                    <a:pt x="0" y="0"/>
                  </a:moveTo>
                  <a:lnTo>
                    <a:pt x="9225843" y="0"/>
                  </a:lnTo>
                  <a:lnTo>
                    <a:pt x="9225843" y="3903530"/>
                  </a:lnTo>
                  <a:lnTo>
                    <a:pt x="0" y="39035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51243" cy="3928930"/>
            </a:xfrm>
            <a:custGeom>
              <a:avLst/>
              <a:gdLst/>
              <a:ahLst/>
              <a:cxnLst/>
              <a:rect r="r" b="b" t="t" l="l"/>
              <a:pathLst>
                <a:path h="3928930" w="9251243">
                  <a:moveTo>
                    <a:pt x="80010" y="3928930"/>
                  </a:moveTo>
                  <a:lnTo>
                    <a:pt x="9251243" y="3928930"/>
                  </a:lnTo>
                  <a:lnTo>
                    <a:pt x="9251243" y="80010"/>
                  </a:lnTo>
                  <a:lnTo>
                    <a:pt x="9251243" y="67310"/>
                  </a:lnTo>
                  <a:lnTo>
                    <a:pt x="9251243" y="0"/>
                  </a:lnTo>
                  <a:lnTo>
                    <a:pt x="0" y="0"/>
                  </a:lnTo>
                  <a:lnTo>
                    <a:pt x="0" y="3928930"/>
                  </a:lnTo>
                  <a:lnTo>
                    <a:pt x="67310" y="3928930"/>
                  </a:lnTo>
                  <a:lnTo>
                    <a:pt x="80010" y="3928930"/>
                  </a:lnTo>
                  <a:close/>
                  <a:moveTo>
                    <a:pt x="12700" y="12700"/>
                  </a:moveTo>
                  <a:lnTo>
                    <a:pt x="9238543" y="12700"/>
                  </a:lnTo>
                  <a:lnTo>
                    <a:pt x="9238543" y="3916230"/>
                  </a:lnTo>
                  <a:lnTo>
                    <a:pt x="12700" y="391623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74089" y="3549170"/>
            <a:ext cx="232713" cy="232713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48931" y="3065536"/>
            <a:ext cx="16110369" cy="689363"/>
            <a:chOff x="0" y="0"/>
            <a:chExt cx="117888190" cy="50444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2390" y="72390"/>
              <a:ext cx="117743414" cy="4899656"/>
            </a:xfrm>
            <a:custGeom>
              <a:avLst/>
              <a:gdLst/>
              <a:ahLst/>
              <a:cxnLst/>
              <a:rect r="r" b="b" t="t" l="l"/>
              <a:pathLst>
                <a:path h="4899656" w="117743414">
                  <a:moveTo>
                    <a:pt x="0" y="0"/>
                  </a:moveTo>
                  <a:lnTo>
                    <a:pt x="117743414" y="0"/>
                  </a:lnTo>
                  <a:lnTo>
                    <a:pt x="117743414" y="4899656"/>
                  </a:lnTo>
                  <a:lnTo>
                    <a:pt x="0" y="4899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79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88184" cy="5044436"/>
            </a:xfrm>
            <a:custGeom>
              <a:avLst/>
              <a:gdLst/>
              <a:ahLst/>
              <a:cxnLst/>
              <a:rect r="r" b="b" t="t" l="l"/>
              <a:pathLst>
                <a:path h="5044436" w="117888184">
                  <a:moveTo>
                    <a:pt x="117743412" y="4899656"/>
                  </a:moveTo>
                  <a:lnTo>
                    <a:pt x="117888184" y="4899656"/>
                  </a:lnTo>
                  <a:lnTo>
                    <a:pt x="117888184" y="5044436"/>
                  </a:lnTo>
                  <a:lnTo>
                    <a:pt x="117743412" y="5044436"/>
                  </a:lnTo>
                  <a:lnTo>
                    <a:pt x="117743412" y="48996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899656"/>
                  </a:lnTo>
                  <a:lnTo>
                    <a:pt x="0" y="4899656"/>
                  </a:lnTo>
                  <a:lnTo>
                    <a:pt x="0" y="144780"/>
                  </a:lnTo>
                  <a:close/>
                  <a:moveTo>
                    <a:pt x="0" y="4899656"/>
                  </a:moveTo>
                  <a:lnTo>
                    <a:pt x="144780" y="4899656"/>
                  </a:lnTo>
                  <a:lnTo>
                    <a:pt x="144780" y="5044436"/>
                  </a:lnTo>
                  <a:lnTo>
                    <a:pt x="0" y="5044436"/>
                  </a:lnTo>
                  <a:lnTo>
                    <a:pt x="0" y="4899656"/>
                  </a:lnTo>
                  <a:close/>
                  <a:moveTo>
                    <a:pt x="117743412" y="144780"/>
                  </a:moveTo>
                  <a:lnTo>
                    <a:pt x="117888184" y="144780"/>
                  </a:lnTo>
                  <a:lnTo>
                    <a:pt x="117888184" y="4899656"/>
                  </a:lnTo>
                  <a:lnTo>
                    <a:pt x="117743412" y="4899656"/>
                  </a:lnTo>
                  <a:lnTo>
                    <a:pt x="117743412" y="144780"/>
                  </a:lnTo>
                  <a:close/>
                  <a:moveTo>
                    <a:pt x="144780" y="4899656"/>
                  </a:moveTo>
                  <a:lnTo>
                    <a:pt x="117743412" y="4899656"/>
                  </a:lnTo>
                  <a:lnTo>
                    <a:pt x="117743412" y="5044436"/>
                  </a:lnTo>
                  <a:lnTo>
                    <a:pt x="144780" y="5044436"/>
                  </a:lnTo>
                  <a:lnTo>
                    <a:pt x="144780" y="4899656"/>
                  </a:lnTo>
                  <a:close/>
                  <a:moveTo>
                    <a:pt x="117743412" y="0"/>
                  </a:moveTo>
                  <a:lnTo>
                    <a:pt x="117888184" y="0"/>
                  </a:lnTo>
                  <a:lnTo>
                    <a:pt x="117888184" y="144780"/>
                  </a:lnTo>
                  <a:lnTo>
                    <a:pt x="117743412" y="144780"/>
                  </a:lnTo>
                  <a:lnTo>
                    <a:pt x="1177434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7743412" y="0"/>
                  </a:lnTo>
                  <a:lnTo>
                    <a:pt x="1177434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41833" y="3289001"/>
            <a:ext cx="1040736" cy="242434"/>
            <a:chOff x="0" y="0"/>
            <a:chExt cx="1387648" cy="323246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068722" y="4321"/>
              <a:ext cx="318925" cy="318925"/>
              <a:chOff x="0" y="0"/>
              <a:chExt cx="495300" cy="4953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C3F7E7"/>
              </a:solidFill>
            </p:spPr>
          </p:sp>
        </p:grp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548378" y="0"/>
              <a:ext cx="318925" cy="318925"/>
              <a:chOff x="0" y="0"/>
              <a:chExt cx="495300" cy="4953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9C374"/>
              </a:solidFill>
            </p:spPr>
          </p:sp>
        </p:grp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0" y="0"/>
              <a:ext cx="318925" cy="318925"/>
              <a:chOff x="0" y="0"/>
              <a:chExt cx="495300" cy="4953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CCAAFF"/>
              </a:solidFill>
            </p:spPr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2382569" y="4307349"/>
            <a:ext cx="7701550" cy="4615913"/>
          </a:xfrm>
          <a:custGeom>
            <a:avLst/>
            <a:gdLst/>
            <a:ahLst/>
            <a:cxnLst/>
            <a:rect r="r" b="b" t="t" l="l"/>
            <a:pathLst>
              <a:path h="4615913" w="7701550">
                <a:moveTo>
                  <a:pt x="0" y="0"/>
                </a:moveTo>
                <a:lnTo>
                  <a:pt x="7701550" y="0"/>
                </a:lnTo>
                <a:lnTo>
                  <a:pt x="7701550" y="4615913"/>
                </a:lnTo>
                <a:lnTo>
                  <a:pt x="0" y="4615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05607" y="502046"/>
            <a:ext cx="1527678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300">
                <a:solidFill>
                  <a:srgbClr val="000000"/>
                </a:solidFill>
                <a:latin typeface="Agrandir Wide Bold"/>
              </a:rPr>
              <a:t>Automatic Photovoltaic Panel Double Brush Cleanner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71715" y="5678102"/>
            <a:ext cx="6729873" cy="209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0665" indent="-285332" lvl="1">
              <a:lnSpc>
                <a:spcPts val="3171"/>
              </a:lnSpc>
              <a:buFont typeface="Arial"/>
              <a:buChar char="•"/>
            </a:pPr>
            <a:r>
              <a:rPr lang="en-US" sz="2643" spc="132">
                <a:solidFill>
                  <a:srgbClr val="000000"/>
                </a:solidFill>
                <a:latin typeface="Agrandir Wide Bold"/>
              </a:rPr>
              <a:t>Double brush </a:t>
            </a:r>
          </a:p>
          <a:p>
            <a:pPr marL="570665" indent="-285332" lvl="1">
              <a:lnSpc>
                <a:spcPts val="3171"/>
              </a:lnSpc>
              <a:buFont typeface="Arial"/>
              <a:buChar char="•"/>
            </a:pPr>
            <a:r>
              <a:rPr lang="en-US" sz="2643" spc="132">
                <a:solidFill>
                  <a:srgbClr val="000000"/>
                </a:solidFill>
                <a:latin typeface="Agrandir Wide Bold"/>
              </a:rPr>
              <a:t>Wet Cleaning System</a:t>
            </a:r>
          </a:p>
          <a:p>
            <a:pPr marL="570665" indent="-285332" lvl="1">
              <a:lnSpc>
                <a:spcPts val="3171"/>
              </a:lnSpc>
              <a:buFont typeface="Arial"/>
              <a:buChar char="•"/>
            </a:pPr>
            <a:r>
              <a:rPr lang="en-US" sz="2643" spc="132">
                <a:solidFill>
                  <a:srgbClr val="000000"/>
                </a:solidFill>
                <a:latin typeface="Agrandir Wide Bold"/>
              </a:rPr>
              <a:t>Separated Water Tank</a:t>
            </a:r>
          </a:p>
          <a:p>
            <a:pPr marL="570665" indent="-285332" lvl="1">
              <a:lnSpc>
                <a:spcPts val="3171"/>
              </a:lnSpc>
              <a:buFont typeface="Arial"/>
              <a:buChar char="•"/>
            </a:pPr>
            <a:r>
              <a:rPr lang="en-US" sz="2643" spc="132">
                <a:solidFill>
                  <a:srgbClr val="000000"/>
                </a:solidFill>
                <a:latin typeface="Agrandir Wide Bold"/>
              </a:rPr>
              <a:t>500mm bruss dimension</a:t>
            </a:r>
          </a:p>
          <a:p>
            <a:pPr marL="570665" indent="-285332" lvl="1">
              <a:lnSpc>
                <a:spcPts val="3171"/>
              </a:lnSpc>
              <a:buFont typeface="Arial"/>
              <a:buChar char="•"/>
            </a:pPr>
            <a:r>
              <a:rPr lang="en-US" sz="2643" spc="132">
                <a:solidFill>
                  <a:srgbClr val="000000"/>
                </a:solidFill>
                <a:latin typeface="Agrandir Wide Bold"/>
              </a:rPr>
              <a:t>Aluminium Frame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1251"/>
            <a:ext cx="5390168" cy="4841351"/>
          </a:xfrm>
          <a:custGeom>
            <a:avLst/>
            <a:gdLst/>
            <a:ahLst/>
            <a:cxnLst/>
            <a:rect r="r" b="b" t="t" l="l"/>
            <a:pathLst>
              <a:path h="4841351" w="5390168">
                <a:moveTo>
                  <a:pt x="0" y="0"/>
                </a:moveTo>
                <a:lnTo>
                  <a:pt x="5390168" y="0"/>
                </a:lnTo>
                <a:lnTo>
                  <a:pt x="5390168" y="4841350"/>
                </a:lnTo>
                <a:lnTo>
                  <a:pt x="0" y="484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3223" y="551251"/>
            <a:ext cx="6384777" cy="3888910"/>
          </a:xfrm>
          <a:custGeom>
            <a:avLst/>
            <a:gdLst/>
            <a:ahLst/>
            <a:cxnLst/>
            <a:rect r="r" b="b" t="t" l="l"/>
            <a:pathLst>
              <a:path h="3888910" w="6384777">
                <a:moveTo>
                  <a:pt x="0" y="0"/>
                </a:moveTo>
                <a:lnTo>
                  <a:pt x="6384777" y="0"/>
                </a:lnTo>
                <a:lnTo>
                  <a:pt x="6384777" y="3888909"/>
                </a:lnTo>
                <a:lnTo>
                  <a:pt x="0" y="388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9033" y="5999502"/>
            <a:ext cx="5969933" cy="4287498"/>
          </a:xfrm>
          <a:custGeom>
            <a:avLst/>
            <a:gdLst/>
            <a:ahLst/>
            <a:cxnLst/>
            <a:rect r="r" b="b" t="t" l="l"/>
            <a:pathLst>
              <a:path h="4287498" w="5969933">
                <a:moveTo>
                  <a:pt x="0" y="0"/>
                </a:moveTo>
                <a:lnTo>
                  <a:pt x="5969934" y="0"/>
                </a:lnTo>
                <a:lnTo>
                  <a:pt x="5969934" y="4287498"/>
                </a:lnTo>
                <a:lnTo>
                  <a:pt x="0" y="4287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592" y="1158947"/>
            <a:ext cx="5048055" cy="4109550"/>
            <a:chOff x="0" y="0"/>
            <a:chExt cx="6730741" cy="54794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0"/>
            <a:srcRect l="10008" t="0" r="10008" b="0"/>
            <a:stretch>
              <a:fillRect/>
            </a:stretch>
          </p:blipFill>
          <p:spPr>
            <a:xfrm flipH="false" flipV="false">
              <a:off x="0" y="0"/>
              <a:ext cx="6730741" cy="547940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7196775" y="6752614"/>
            <a:ext cx="4711889" cy="2709003"/>
            <a:chOff x="0" y="0"/>
            <a:chExt cx="6282519" cy="361200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1"/>
            <a:srcRect l="0" t="3752" r="0" b="3752"/>
            <a:stretch>
              <a:fillRect/>
            </a:stretch>
          </p:blipFill>
          <p:spPr>
            <a:xfrm flipH="false" flipV="false">
              <a:off x="0" y="0"/>
              <a:ext cx="6282519" cy="361200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2697437" y="1068424"/>
            <a:ext cx="4172738" cy="3248154"/>
            <a:chOff x="0" y="0"/>
            <a:chExt cx="5563651" cy="4330872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9062" t="0" r="9062" b="0"/>
            <a:stretch>
              <a:fillRect/>
            </a:stretch>
          </p:blipFill>
          <p:spPr>
            <a:xfrm flipH="false" flipV="false">
              <a:off x="0" y="0"/>
              <a:ext cx="5563651" cy="4330872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6407406" y="2502194"/>
            <a:ext cx="4724432" cy="27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52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407406" y="1723553"/>
            <a:ext cx="4724432" cy="2880167"/>
            <a:chOff x="0" y="0"/>
            <a:chExt cx="6299243" cy="38402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6299243" cy="845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16"/>
                </a:lnSpc>
              </a:pPr>
              <a:r>
                <a:rPr lang="en-US" sz="3797">
                  <a:solidFill>
                    <a:srgbClr val="0D0D0D"/>
                  </a:solidFill>
                  <a:latin typeface="Titillium Web Bold"/>
                </a:rPr>
                <a:t>Main Compartement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891401"/>
              <a:ext cx="6299243" cy="1948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53"/>
                </a:lnSpc>
                <a:spcBef>
                  <a:spcPct val="0"/>
                </a:spcBef>
              </a:pPr>
              <a:r>
                <a:rPr lang="en-US" sz="2109">
                  <a:solidFill>
                    <a:srgbClr val="0D0D0D"/>
                  </a:solidFill>
                  <a:latin typeface="Titillium Web Regular"/>
                </a:rPr>
                <a:t>Berisi Rangkaian Motor penggerak utama, komponen pengontrol, Baterai, dan sistem perpipaan untuk menghubungkan air bersih menuju bruss compartement</a:t>
              </a:r>
              <a:r>
                <a:rPr lang="en-US" sz="2109">
                  <a:solidFill>
                    <a:srgbClr val="0D0D0D"/>
                  </a:solidFill>
                  <a:latin typeface="Titillium Web Regular"/>
                </a:rPr>
                <a:t>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072" y="6869392"/>
            <a:ext cx="4560436" cy="2122916"/>
            <a:chOff x="0" y="0"/>
            <a:chExt cx="6080581" cy="28305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6080581" cy="805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</a:pPr>
              <a:r>
                <a:rPr lang="en-US" sz="3600">
                  <a:solidFill>
                    <a:srgbClr val="0D0D0D"/>
                  </a:solidFill>
                  <a:latin typeface="Titillium Web Bold"/>
                </a:rPr>
                <a:t>Bruss Compartement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793041"/>
              <a:ext cx="6080581" cy="919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D0D0D"/>
                  </a:solidFill>
                  <a:latin typeface="Titillium Web Regular"/>
                </a:rPr>
                <a:t>Berisi Rangkaian Sikat Pembersih, Pompa air, dan motor penggerak sikat pembersih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00492" y="4816998"/>
            <a:ext cx="4562780" cy="3561910"/>
            <a:chOff x="0" y="0"/>
            <a:chExt cx="6083706" cy="474921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6083706" cy="816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5"/>
                </a:lnSpc>
              </a:pPr>
              <a:r>
                <a:rPr lang="en-US" sz="3704">
                  <a:solidFill>
                    <a:srgbClr val="0D0D0D"/>
                  </a:solidFill>
                  <a:latin typeface="Titillium Web Bold"/>
                </a:rPr>
                <a:t>Main Frame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807501"/>
              <a:ext cx="6083706" cy="2868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1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0D0D0D"/>
                  </a:solidFill>
                  <a:latin typeface="Titillium Web Regular"/>
                </a:rPr>
                <a:t>berfungsi sebagai penopang main compartement yang terhubung dengan roda gigi yang akan menggerakan tracker yang nantinya berfungsi untuk mengarahkan pergerakan alat pembersih</a:t>
              </a:r>
              <a:r>
                <a:rPr lang="en-US" sz="2057">
                  <a:solidFill>
                    <a:srgbClr val="0D0D0D"/>
                  </a:solidFill>
                  <a:latin typeface="Titillium Web Regular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7059" y="-228600"/>
            <a:ext cx="4347176" cy="10827169"/>
            <a:chOff x="0" y="0"/>
            <a:chExt cx="1144935" cy="2851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4935" cy="2851600"/>
            </a:xfrm>
            <a:custGeom>
              <a:avLst/>
              <a:gdLst/>
              <a:ahLst/>
              <a:cxnLst/>
              <a:rect r="r" b="b" t="t" l="l"/>
              <a:pathLst>
                <a:path h="2851600" w="1144935">
                  <a:moveTo>
                    <a:pt x="0" y="0"/>
                  </a:moveTo>
                  <a:lnTo>
                    <a:pt x="1144935" y="0"/>
                  </a:lnTo>
                  <a:lnTo>
                    <a:pt x="1144935" y="2851600"/>
                  </a:lnTo>
                  <a:lnTo>
                    <a:pt x="0" y="2851600"/>
                  </a:lnTo>
                  <a:close/>
                </a:path>
              </a:pathLst>
            </a:custGeom>
            <a:solidFill>
              <a:srgbClr val="E0D2E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500946" y="4146583"/>
            <a:ext cx="4814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DED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80117" y="0"/>
            <a:ext cx="7605887" cy="5523194"/>
          </a:xfrm>
          <a:custGeom>
            <a:avLst/>
            <a:gdLst/>
            <a:ahLst/>
            <a:cxnLst/>
            <a:rect r="r" b="b" t="t" l="l"/>
            <a:pathLst>
              <a:path h="5523194" w="7605887">
                <a:moveTo>
                  <a:pt x="0" y="0"/>
                </a:moveTo>
                <a:lnTo>
                  <a:pt x="7605887" y="0"/>
                </a:lnTo>
                <a:lnTo>
                  <a:pt x="7605887" y="5523194"/>
                </a:lnTo>
                <a:lnTo>
                  <a:pt x="0" y="5523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9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0117" y="4613308"/>
            <a:ext cx="7605887" cy="5523194"/>
          </a:xfrm>
          <a:custGeom>
            <a:avLst/>
            <a:gdLst/>
            <a:ahLst/>
            <a:cxnLst/>
            <a:rect r="r" b="b" t="t" l="l"/>
            <a:pathLst>
              <a:path h="5523194" w="7605887">
                <a:moveTo>
                  <a:pt x="0" y="0"/>
                </a:moveTo>
                <a:lnTo>
                  <a:pt x="7605887" y="0"/>
                </a:lnTo>
                <a:lnTo>
                  <a:pt x="7605887" y="5523194"/>
                </a:lnTo>
                <a:lnTo>
                  <a:pt x="0" y="552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2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4005" y="5143500"/>
            <a:ext cx="6763995" cy="4987194"/>
          </a:xfrm>
          <a:custGeom>
            <a:avLst/>
            <a:gdLst/>
            <a:ahLst/>
            <a:cxnLst/>
            <a:rect r="r" b="b" t="t" l="l"/>
            <a:pathLst>
              <a:path h="4987194" w="6763995">
                <a:moveTo>
                  <a:pt x="0" y="0"/>
                </a:moveTo>
                <a:lnTo>
                  <a:pt x="6763995" y="0"/>
                </a:lnTo>
                <a:lnTo>
                  <a:pt x="6763995" y="4987194"/>
                </a:lnTo>
                <a:lnTo>
                  <a:pt x="0" y="498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17" t="0" r="-211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4005" y="0"/>
            <a:ext cx="6763995" cy="4911834"/>
          </a:xfrm>
          <a:custGeom>
            <a:avLst/>
            <a:gdLst/>
            <a:ahLst/>
            <a:cxnLst/>
            <a:rect r="r" b="b" t="t" l="l"/>
            <a:pathLst>
              <a:path h="4911834" w="6763995">
                <a:moveTo>
                  <a:pt x="0" y="0"/>
                </a:moveTo>
                <a:lnTo>
                  <a:pt x="6763995" y="0"/>
                </a:lnTo>
                <a:lnTo>
                  <a:pt x="6763995" y="4911834"/>
                </a:lnTo>
                <a:lnTo>
                  <a:pt x="0" y="491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26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t="0" r="-49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3270764"/>
            <a:ext cx="10915398" cy="7462163"/>
            <a:chOff x="0" y="0"/>
            <a:chExt cx="14553864" cy="9949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1110" y="597570"/>
              <a:ext cx="12469308" cy="9351981"/>
            </a:xfrm>
            <a:custGeom>
              <a:avLst/>
              <a:gdLst/>
              <a:ahLst/>
              <a:cxnLst/>
              <a:rect r="r" b="b" t="t" l="l"/>
              <a:pathLst>
                <a:path h="9351981" w="12469308">
                  <a:moveTo>
                    <a:pt x="0" y="0"/>
                  </a:moveTo>
                  <a:lnTo>
                    <a:pt x="12469308" y="0"/>
                  </a:lnTo>
                  <a:lnTo>
                    <a:pt x="12469308" y="9351981"/>
                  </a:lnTo>
                  <a:lnTo>
                    <a:pt x="0" y="935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23562" y="778622"/>
            <a:ext cx="13300183" cy="8729756"/>
            <a:chOff x="0" y="0"/>
            <a:chExt cx="17733577" cy="11639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28119" cy="1629893"/>
              </a:xfrm>
              <a:custGeom>
                <a:avLst/>
                <a:gdLst/>
                <a:ahLst/>
                <a:cxnLst/>
                <a:rect r="r" b="b" t="t" l="l"/>
                <a:pathLst>
                  <a:path h="1629893" w="2828119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9762" lIns="69762" bIns="69762" rIns="69762"/>
              <a:lstStyle/>
              <a:p>
                <a:pPr algn="ctr">
                  <a:lnSpc>
                    <a:spcPts val="257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33577" cy="11639675"/>
            </a:xfrm>
            <a:custGeom>
              <a:avLst/>
              <a:gdLst/>
              <a:ahLst/>
              <a:cxnLst/>
              <a:rect r="r" b="b" t="t" l="l"/>
              <a:pathLst>
                <a:path h="11639675" w="17733577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4463841"/>
            <a:ext cx="4387203" cy="9071285"/>
          </a:xfrm>
          <a:custGeom>
            <a:avLst/>
            <a:gdLst/>
            <a:ahLst/>
            <a:cxnLst/>
            <a:rect r="r" b="b" t="t" l="l"/>
            <a:pathLst>
              <a:path h="9071285" w="4387203">
                <a:moveTo>
                  <a:pt x="0" y="0"/>
                </a:moveTo>
                <a:lnTo>
                  <a:pt x="4387203" y="0"/>
                </a:lnTo>
                <a:lnTo>
                  <a:pt x="4387203" y="9071285"/>
                </a:lnTo>
                <a:lnTo>
                  <a:pt x="0" y="9071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58734" y="8733502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6498848"/>
            <a:ext cx="4387203" cy="4308454"/>
            <a:chOff x="0" y="0"/>
            <a:chExt cx="1155477" cy="11347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5477" cy="1134737"/>
            </a:xfrm>
            <a:custGeom>
              <a:avLst/>
              <a:gdLst/>
              <a:ahLst/>
              <a:cxnLst/>
              <a:rect r="r" b="b" t="t" l="l"/>
              <a:pathLst>
                <a:path h="1134737" w="1155477">
                  <a:moveTo>
                    <a:pt x="0" y="0"/>
                  </a:moveTo>
                  <a:lnTo>
                    <a:pt x="1155477" y="0"/>
                  </a:lnTo>
                  <a:lnTo>
                    <a:pt x="1155477" y="1134737"/>
                  </a:lnTo>
                  <a:lnTo>
                    <a:pt x="0" y="1134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457699" y="2511821"/>
            <a:ext cx="6147413" cy="2301339"/>
          </a:xfrm>
          <a:custGeom>
            <a:avLst/>
            <a:gdLst/>
            <a:ahLst/>
            <a:cxnLst/>
            <a:rect r="r" b="b" t="t" l="l"/>
            <a:pathLst>
              <a:path h="2301339" w="6147413">
                <a:moveTo>
                  <a:pt x="0" y="0"/>
                </a:moveTo>
                <a:lnTo>
                  <a:pt x="6147413" y="0"/>
                </a:lnTo>
                <a:lnTo>
                  <a:pt x="6147413" y="2301340"/>
                </a:lnTo>
                <a:lnTo>
                  <a:pt x="0" y="23013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592490" y="5210633"/>
            <a:ext cx="5877830" cy="3522869"/>
          </a:xfrm>
          <a:custGeom>
            <a:avLst/>
            <a:gdLst/>
            <a:ahLst/>
            <a:cxnLst/>
            <a:rect r="r" b="b" t="t" l="l"/>
            <a:pathLst>
              <a:path h="3522869" w="5877830">
                <a:moveTo>
                  <a:pt x="0" y="0"/>
                </a:moveTo>
                <a:lnTo>
                  <a:pt x="5877831" y="0"/>
                </a:lnTo>
                <a:lnTo>
                  <a:pt x="5877831" y="3522869"/>
                </a:lnTo>
                <a:lnTo>
                  <a:pt x="0" y="35228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264534" y="2686481"/>
            <a:ext cx="3018435" cy="1952020"/>
          </a:xfrm>
          <a:custGeom>
            <a:avLst/>
            <a:gdLst/>
            <a:ahLst/>
            <a:cxnLst/>
            <a:rect r="r" b="b" t="t" l="l"/>
            <a:pathLst>
              <a:path h="1952020" w="3018435">
                <a:moveTo>
                  <a:pt x="0" y="0"/>
                </a:moveTo>
                <a:lnTo>
                  <a:pt x="3018435" y="0"/>
                </a:lnTo>
                <a:lnTo>
                  <a:pt x="3018435" y="1952020"/>
                </a:lnTo>
                <a:lnTo>
                  <a:pt x="0" y="19520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077797" y="5333069"/>
            <a:ext cx="5482069" cy="3277996"/>
          </a:xfrm>
          <a:custGeom>
            <a:avLst/>
            <a:gdLst/>
            <a:ahLst/>
            <a:cxnLst/>
            <a:rect r="r" b="b" t="t" l="l"/>
            <a:pathLst>
              <a:path h="3277996" w="5482069">
                <a:moveTo>
                  <a:pt x="0" y="0"/>
                </a:moveTo>
                <a:lnTo>
                  <a:pt x="5482069" y="0"/>
                </a:lnTo>
                <a:lnTo>
                  <a:pt x="5482069" y="3277997"/>
                </a:lnTo>
                <a:lnTo>
                  <a:pt x="0" y="3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53207" y="6489323"/>
            <a:ext cx="38807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</a:rPr>
              <a:t>Assembly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3207" y="8670548"/>
            <a:ext cx="388078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0D0D0D"/>
                </a:solidFill>
                <a:latin typeface="Titillium Web Bold"/>
              </a:rPr>
              <a:t>Total:</a:t>
            </a:r>
          </a:p>
          <a:p>
            <a:pPr algn="ctr"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D0D0D"/>
                </a:solidFill>
                <a:latin typeface="Titillium Web Bold"/>
              </a:rPr>
              <a:t>183 part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t="0" r="-49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3270764"/>
            <a:ext cx="10915398" cy="7462163"/>
            <a:chOff x="0" y="0"/>
            <a:chExt cx="14553864" cy="9949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1110" y="597570"/>
              <a:ext cx="12469308" cy="9351981"/>
            </a:xfrm>
            <a:custGeom>
              <a:avLst/>
              <a:gdLst/>
              <a:ahLst/>
              <a:cxnLst/>
              <a:rect r="r" b="b" t="t" l="l"/>
              <a:pathLst>
                <a:path h="9351981" w="12469308">
                  <a:moveTo>
                    <a:pt x="0" y="0"/>
                  </a:moveTo>
                  <a:lnTo>
                    <a:pt x="12469308" y="0"/>
                  </a:lnTo>
                  <a:lnTo>
                    <a:pt x="12469308" y="9351981"/>
                  </a:lnTo>
                  <a:lnTo>
                    <a:pt x="0" y="935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23562" y="778622"/>
            <a:ext cx="13300183" cy="8729756"/>
            <a:chOff x="0" y="0"/>
            <a:chExt cx="17733577" cy="11639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28119" cy="1629893"/>
              </a:xfrm>
              <a:custGeom>
                <a:avLst/>
                <a:gdLst/>
                <a:ahLst/>
                <a:cxnLst/>
                <a:rect r="r" b="b" t="t" l="l"/>
                <a:pathLst>
                  <a:path h="1629893" w="2828119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9762" lIns="69762" bIns="69762" rIns="69762"/>
              <a:lstStyle/>
              <a:p>
                <a:pPr algn="ctr">
                  <a:lnSpc>
                    <a:spcPts val="257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33577" cy="11639675"/>
            </a:xfrm>
            <a:custGeom>
              <a:avLst/>
              <a:gdLst/>
              <a:ahLst/>
              <a:cxnLst/>
              <a:rect r="r" b="b" t="t" l="l"/>
              <a:pathLst>
                <a:path h="11639675" w="17733577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4463841"/>
            <a:ext cx="4387203" cy="9071285"/>
          </a:xfrm>
          <a:custGeom>
            <a:avLst/>
            <a:gdLst/>
            <a:ahLst/>
            <a:cxnLst/>
            <a:rect r="r" b="b" t="t" l="l"/>
            <a:pathLst>
              <a:path h="9071285" w="4387203">
                <a:moveTo>
                  <a:pt x="0" y="0"/>
                </a:moveTo>
                <a:lnTo>
                  <a:pt x="4387203" y="0"/>
                </a:lnTo>
                <a:lnTo>
                  <a:pt x="4387203" y="9071285"/>
                </a:lnTo>
                <a:lnTo>
                  <a:pt x="0" y="9071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58734" y="8733502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6498848"/>
            <a:ext cx="4387203" cy="4308454"/>
            <a:chOff x="0" y="0"/>
            <a:chExt cx="1155477" cy="11347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5477" cy="1134737"/>
            </a:xfrm>
            <a:custGeom>
              <a:avLst/>
              <a:gdLst/>
              <a:ahLst/>
              <a:cxnLst/>
              <a:rect r="r" b="b" t="t" l="l"/>
              <a:pathLst>
                <a:path h="1134737" w="1155477">
                  <a:moveTo>
                    <a:pt x="0" y="0"/>
                  </a:moveTo>
                  <a:lnTo>
                    <a:pt x="1155477" y="0"/>
                  </a:lnTo>
                  <a:lnTo>
                    <a:pt x="1155477" y="1134737"/>
                  </a:lnTo>
                  <a:lnTo>
                    <a:pt x="0" y="1134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5400000">
            <a:off x="8162813" y="582966"/>
            <a:ext cx="6221681" cy="10079392"/>
          </a:xfrm>
          <a:custGeom>
            <a:avLst/>
            <a:gdLst/>
            <a:ahLst/>
            <a:cxnLst/>
            <a:rect r="r" b="b" t="t" l="l"/>
            <a:pathLst>
              <a:path h="10079392" w="6221681">
                <a:moveTo>
                  <a:pt x="0" y="0"/>
                </a:moveTo>
                <a:lnTo>
                  <a:pt x="6221681" y="0"/>
                </a:lnTo>
                <a:lnTo>
                  <a:pt x="6221681" y="10079392"/>
                </a:lnTo>
                <a:lnTo>
                  <a:pt x="0" y="10079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7498" t="0" r="-3005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6233958" y="6247248"/>
            <a:ext cx="2501231" cy="2486254"/>
          </a:xfrm>
          <a:custGeom>
            <a:avLst/>
            <a:gdLst/>
            <a:ahLst/>
            <a:cxnLst/>
            <a:rect r="r" b="b" t="t" l="l"/>
            <a:pathLst>
              <a:path h="2486254" w="2501231">
                <a:moveTo>
                  <a:pt x="0" y="0"/>
                </a:moveTo>
                <a:lnTo>
                  <a:pt x="2501231" y="0"/>
                </a:lnTo>
                <a:lnTo>
                  <a:pt x="2501231" y="2486254"/>
                </a:lnTo>
                <a:lnTo>
                  <a:pt x="0" y="24862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53207" y="7762902"/>
            <a:ext cx="3880789" cy="139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0"/>
              </a:lnSpc>
              <a:spcBef>
                <a:spcPct val="0"/>
              </a:spcBef>
            </a:pPr>
            <a:r>
              <a:rPr lang="en-US" sz="4600">
                <a:solidFill>
                  <a:srgbClr val="0D0D0D"/>
                </a:solidFill>
                <a:latin typeface="Titillium Web Bold"/>
              </a:rPr>
              <a:t>Gerak Pengoperasian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7500736" y="3345139"/>
            <a:ext cx="404763" cy="2877725"/>
          </a:xfrm>
          <a:prstGeom prst="line">
            <a:avLst/>
          </a:prstGeom>
          <a:ln cap="flat" w="1524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9503125" y="3450846"/>
            <a:ext cx="224619" cy="4039529"/>
          </a:xfrm>
          <a:prstGeom prst="line">
            <a:avLst/>
          </a:prstGeom>
          <a:ln cap="flat" w="1524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11094526" y="3328381"/>
            <a:ext cx="358256" cy="4428376"/>
          </a:xfrm>
          <a:prstGeom prst="line">
            <a:avLst/>
          </a:prstGeom>
          <a:ln cap="flat" w="1524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12962362" y="3449007"/>
            <a:ext cx="198222" cy="4321135"/>
          </a:xfrm>
          <a:prstGeom prst="line">
            <a:avLst/>
          </a:prstGeom>
          <a:ln cap="flat" w="1524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14720499" y="3441183"/>
            <a:ext cx="326169" cy="4321720"/>
          </a:xfrm>
          <a:prstGeom prst="line">
            <a:avLst/>
          </a:prstGeom>
          <a:ln cap="flat" w="1524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510" y="712735"/>
            <a:ext cx="3992735" cy="1605135"/>
            <a:chOff x="0" y="0"/>
            <a:chExt cx="1051584" cy="4227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584" cy="422752"/>
            </a:xfrm>
            <a:custGeom>
              <a:avLst/>
              <a:gdLst/>
              <a:ahLst/>
              <a:cxnLst/>
              <a:rect r="r" b="b" t="t" l="l"/>
              <a:pathLst>
                <a:path h="422752" w="1051584">
                  <a:moveTo>
                    <a:pt x="0" y="0"/>
                  </a:moveTo>
                  <a:lnTo>
                    <a:pt x="1051584" y="0"/>
                  </a:lnTo>
                  <a:lnTo>
                    <a:pt x="1051584" y="422752"/>
                  </a:lnTo>
                  <a:lnTo>
                    <a:pt x="0" y="422752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9510" y="590105"/>
            <a:ext cx="3992735" cy="1727765"/>
          </a:xfrm>
          <a:custGeom>
            <a:avLst/>
            <a:gdLst/>
            <a:ahLst/>
            <a:cxnLst/>
            <a:rect r="r" b="b" t="t" l="l"/>
            <a:pathLst>
              <a:path h="1727765" w="3992735">
                <a:moveTo>
                  <a:pt x="0" y="0"/>
                </a:moveTo>
                <a:lnTo>
                  <a:pt x="3992735" y="0"/>
                </a:lnTo>
                <a:lnTo>
                  <a:pt x="3992735" y="1727765"/>
                </a:lnTo>
                <a:lnTo>
                  <a:pt x="0" y="1727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62245" y="1028700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1" y="0"/>
                </a:lnTo>
                <a:lnTo>
                  <a:pt x="601931" y="1064509"/>
                </a:lnTo>
                <a:lnTo>
                  <a:pt x="0" y="1064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3293" y="2794120"/>
            <a:ext cx="8588874" cy="5114621"/>
          </a:xfrm>
          <a:custGeom>
            <a:avLst/>
            <a:gdLst/>
            <a:ahLst/>
            <a:cxnLst/>
            <a:rect r="r" b="b" t="t" l="l"/>
            <a:pathLst>
              <a:path h="5114621" w="8588874">
                <a:moveTo>
                  <a:pt x="0" y="0"/>
                </a:moveTo>
                <a:lnTo>
                  <a:pt x="8588875" y="0"/>
                </a:lnTo>
                <a:lnTo>
                  <a:pt x="8588875" y="5114621"/>
                </a:lnTo>
                <a:lnTo>
                  <a:pt x="0" y="5114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34817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89340" y="7687666"/>
            <a:ext cx="2806931" cy="442151"/>
            <a:chOff x="0" y="0"/>
            <a:chExt cx="739274" cy="1164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5091910" y="6242559"/>
            <a:ext cx="0" cy="952500"/>
          </a:xfrm>
          <a:prstGeom prst="line">
            <a:avLst/>
          </a:prstGeom>
          <a:ln cap="flat" w="76200">
            <a:solidFill>
              <a:srgbClr val="604AB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7466621" y="5591791"/>
            <a:ext cx="0" cy="952500"/>
          </a:xfrm>
          <a:prstGeom prst="line">
            <a:avLst/>
          </a:prstGeom>
          <a:ln cap="flat" w="76200">
            <a:solidFill>
              <a:srgbClr val="604AB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3654411" y="5671724"/>
            <a:ext cx="19050" cy="785923"/>
          </a:xfrm>
          <a:prstGeom prst="line">
            <a:avLst/>
          </a:prstGeom>
          <a:ln cap="flat" w="76200">
            <a:solidFill>
              <a:srgbClr val="604AB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6498355" y="4875181"/>
            <a:ext cx="0" cy="952500"/>
          </a:xfrm>
          <a:prstGeom prst="line">
            <a:avLst/>
          </a:prstGeom>
          <a:ln cap="flat" w="76200">
            <a:solidFill>
              <a:srgbClr val="604AB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5548357" y="3509444"/>
            <a:ext cx="0" cy="1634056"/>
          </a:xfrm>
          <a:prstGeom prst="line">
            <a:avLst/>
          </a:prstGeom>
          <a:ln cap="flat" w="76200">
            <a:solidFill>
              <a:srgbClr val="FA643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2596984" y="5551544"/>
            <a:ext cx="656369" cy="240360"/>
          </a:xfrm>
          <a:prstGeom prst="line">
            <a:avLst/>
          </a:prstGeom>
          <a:ln cap="flat" w="76200">
            <a:solidFill>
              <a:srgbClr val="FA643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3724662" y="6337467"/>
            <a:ext cx="656369" cy="240360"/>
          </a:xfrm>
          <a:prstGeom prst="line">
            <a:avLst/>
          </a:prstGeom>
          <a:ln cap="flat" w="76200">
            <a:solidFill>
              <a:srgbClr val="FA643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8100109" y="5143500"/>
            <a:ext cx="705645" cy="207931"/>
          </a:xfrm>
          <a:prstGeom prst="line">
            <a:avLst/>
          </a:prstGeom>
          <a:ln cap="flat" w="76200">
            <a:solidFill>
              <a:srgbClr val="FA643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6991559" y="4326472"/>
            <a:ext cx="781074" cy="226669"/>
          </a:xfrm>
          <a:prstGeom prst="line">
            <a:avLst/>
          </a:prstGeom>
          <a:ln cap="flat" w="76200">
            <a:solidFill>
              <a:srgbClr val="FA643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10867018" y="4014034"/>
            <a:ext cx="6723558" cy="2258933"/>
            <a:chOff x="0" y="0"/>
            <a:chExt cx="1770814" cy="5949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70814" cy="594945"/>
            </a:xfrm>
            <a:custGeom>
              <a:avLst/>
              <a:gdLst/>
              <a:ahLst/>
              <a:cxnLst/>
              <a:rect r="r" b="b" t="t" l="l"/>
              <a:pathLst>
                <a:path h="594945" w="1770814">
                  <a:moveTo>
                    <a:pt x="58725" y="0"/>
                  </a:moveTo>
                  <a:lnTo>
                    <a:pt x="1712089" y="0"/>
                  </a:lnTo>
                  <a:cubicBezTo>
                    <a:pt x="1727664" y="0"/>
                    <a:pt x="1742601" y="6187"/>
                    <a:pt x="1753614" y="17200"/>
                  </a:cubicBezTo>
                  <a:cubicBezTo>
                    <a:pt x="1764627" y="28213"/>
                    <a:pt x="1770814" y="43150"/>
                    <a:pt x="1770814" y="58725"/>
                  </a:cubicBezTo>
                  <a:lnTo>
                    <a:pt x="1770814" y="536221"/>
                  </a:lnTo>
                  <a:cubicBezTo>
                    <a:pt x="1770814" y="551795"/>
                    <a:pt x="1764627" y="566732"/>
                    <a:pt x="1753614" y="577745"/>
                  </a:cubicBezTo>
                  <a:cubicBezTo>
                    <a:pt x="1742601" y="588758"/>
                    <a:pt x="1727664" y="594945"/>
                    <a:pt x="1712089" y="594945"/>
                  </a:cubicBezTo>
                  <a:lnTo>
                    <a:pt x="58725" y="594945"/>
                  </a:lnTo>
                  <a:cubicBezTo>
                    <a:pt x="43150" y="594945"/>
                    <a:pt x="28213" y="588758"/>
                    <a:pt x="17200" y="577745"/>
                  </a:cubicBezTo>
                  <a:cubicBezTo>
                    <a:pt x="6187" y="566732"/>
                    <a:pt x="0" y="551795"/>
                    <a:pt x="0" y="536221"/>
                  </a:cubicBezTo>
                  <a:lnTo>
                    <a:pt x="0" y="58725"/>
                  </a:lnTo>
                  <a:cubicBezTo>
                    <a:pt x="0" y="43150"/>
                    <a:pt x="6187" y="28213"/>
                    <a:pt x="17200" y="17200"/>
                  </a:cubicBezTo>
                  <a:cubicBezTo>
                    <a:pt x="28213" y="6187"/>
                    <a:pt x="43150" y="0"/>
                    <a:pt x="58725" y="0"/>
                  </a:cubicBezTo>
                  <a:close/>
                </a:path>
              </a:pathLst>
            </a:custGeom>
            <a:solidFill>
              <a:srgbClr val="FF80B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96978" y="1421326"/>
            <a:ext cx="3337798" cy="49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8"/>
              </a:lnSpc>
              <a:spcBef>
                <a:spcPct val="0"/>
              </a:spcBef>
            </a:pPr>
            <a:r>
              <a:rPr lang="en-US" sz="3173" u="none">
                <a:solidFill>
                  <a:srgbClr val="0D0D0D"/>
                </a:solidFill>
                <a:latin typeface="Titillium Web Bold"/>
              </a:rPr>
              <a:t>Free Body Diagram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62493" y="5213839"/>
            <a:ext cx="497762" cy="2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"/>
              </a:lnSpc>
              <a:spcBef>
                <a:spcPct val="0"/>
              </a:spcBef>
            </a:pPr>
            <a:r>
              <a:rPr lang="en-US" sz="1143" spc="57">
                <a:solidFill>
                  <a:srgbClr val="0D0D0D"/>
                </a:solidFill>
                <a:latin typeface="Agrandir Wide Bold"/>
              </a:rPr>
              <a:t>1/4Fn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37598" y="6163345"/>
            <a:ext cx="497762" cy="2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"/>
              </a:lnSpc>
              <a:spcBef>
                <a:spcPct val="0"/>
              </a:spcBef>
            </a:pPr>
            <a:r>
              <a:rPr lang="en-US" sz="1143" spc="57">
                <a:solidFill>
                  <a:srgbClr val="0D0D0D"/>
                </a:solidFill>
                <a:latin typeface="Agrandir Wide Bold"/>
              </a:rPr>
              <a:t>1/4Fn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15295" y="6985536"/>
            <a:ext cx="497762" cy="2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"/>
              </a:lnSpc>
              <a:spcBef>
                <a:spcPct val="0"/>
              </a:spcBef>
            </a:pPr>
            <a:r>
              <a:rPr lang="en-US" sz="1143" spc="57">
                <a:solidFill>
                  <a:srgbClr val="0D0D0D"/>
                </a:solidFill>
                <a:latin typeface="Agrandir Wide Bold"/>
              </a:rPr>
              <a:t>1/4Fn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30759" y="6334768"/>
            <a:ext cx="497762" cy="2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"/>
              </a:lnSpc>
              <a:spcBef>
                <a:spcPct val="0"/>
              </a:spcBef>
            </a:pPr>
            <a:r>
              <a:rPr lang="en-US" sz="1143" spc="57">
                <a:solidFill>
                  <a:srgbClr val="0D0D0D"/>
                </a:solidFill>
                <a:latin typeface="Agrandir Wide Bold"/>
              </a:rPr>
              <a:t>1/4Fn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80342" y="3299948"/>
            <a:ext cx="187388" cy="36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  <a:spcBef>
                <a:spcPct val="0"/>
              </a:spcBef>
            </a:pPr>
            <a:r>
              <a:rPr lang="en-US" sz="2043" spc="102">
                <a:solidFill>
                  <a:srgbClr val="0D0D0D"/>
                </a:solidFill>
                <a:latin typeface="Agrandir Wide Bold"/>
              </a:rPr>
              <a:t>F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83252" y="4117003"/>
            <a:ext cx="421589" cy="20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"/>
              </a:lnSpc>
              <a:spcBef>
                <a:spcPct val="0"/>
              </a:spcBef>
            </a:pPr>
            <a:r>
              <a:rPr lang="en-US" sz="1243" spc="62">
                <a:solidFill>
                  <a:srgbClr val="0D0D0D"/>
                </a:solidFill>
                <a:latin typeface="Agrandir Wide Bold"/>
              </a:rPr>
              <a:t>1/2F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16523" y="4934031"/>
            <a:ext cx="421589" cy="20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"/>
              </a:lnSpc>
              <a:spcBef>
                <a:spcPct val="0"/>
              </a:spcBef>
            </a:pPr>
            <a:r>
              <a:rPr lang="en-US" sz="1243" spc="62">
                <a:solidFill>
                  <a:srgbClr val="0D0D0D"/>
                </a:solidFill>
                <a:latin typeface="Agrandir Wide Bold"/>
              </a:rPr>
              <a:t>1/2F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654411" y="6599787"/>
            <a:ext cx="421589" cy="20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"/>
              </a:lnSpc>
              <a:spcBef>
                <a:spcPct val="0"/>
              </a:spcBef>
            </a:pPr>
            <a:r>
              <a:rPr lang="en-US" sz="1243" spc="62">
                <a:solidFill>
                  <a:srgbClr val="0D0D0D"/>
                </a:solidFill>
                <a:latin typeface="Agrandir Wide Bold"/>
              </a:rPr>
              <a:t>1/2F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99382" y="5799106"/>
            <a:ext cx="421589" cy="20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"/>
              </a:lnSpc>
              <a:spcBef>
                <a:spcPct val="0"/>
              </a:spcBef>
            </a:pPr>
            <a:r>
              <a:rPr lang="en-US" sz="1243" spc="62">
                <a:solidFill>
                  <a:srgbClr val="0D0D0D"/>
                </a:solidFill>
                <a:latin typeface="Agrandir Wide Bold"/>
              </a:rPr>
              <a:t>1/2F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68799" y="3471398"/>
            <a:ext cx="93693" cy="20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0"/>
              </a:lnSpc>
              <a:spcBef>
                <a:spcPct val="0"/>
              </a:spcBef>
            </a:pPr>
            <a:r>
              <a:rPr lang="en-US" sz="1091" spc="54">
                <a:solidFill>
                  <a:srgbClr val="0D0D0D"/>
                </a:solidFill>
                <a:latin typeface="Agrandir Wide Bold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730725" y="5883102"/>
            <a:ext cx="87273" cy="15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"/>
              </a:lnSpc>
              <a:spcBef>
                <a:spcPct val="0"/>
              </a:spcBef>
            </a:pPr>
            <a:r>
              <a:rPr lang="en-US" sz="891" spc="44">
                <a:solidFill>
                  <a:srgbClr val="0D0D0D"/>
                </a:solidFill>
                <a:latin typeface="Agrandir Wide Bold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52846" y="6699759"/>
            <a:ext cx="87273" cy="15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"/>
              </a:lnSpc>
              <a:spcBef>
                <a:spcPct val="0"/>
              </a:spcBef>
            </a:pPr>
            <a:r>
              <a:rPr lang="en-US" sz="891" spc="44">
                <a:solidFill>
                  <a:srgbClr val="0D0D0D"/>
                </a:solidFill>
                <a:latin typeface="Agrandir Wide Bold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37040" y="5034003"/>
            <a:ext cx="89417" cy="15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"/>
              </a:lnSpc>
              <a:spcBef>
                <a:spcPct val="0"/>
              </a:spcBef>
            </a:pPr>
            <a:r>
              <a:rPr lang="en-US" sz="891" spc="44">
                <a:solidFill>
                  <a:srgbClr val="0D0D0D"/>
                </a:solidFill>
                <a:latin typeface="Agrandir Wide Bold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04842" y="4175373"/>
            <a:ext cx="89417" cy="15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"/>
              </a:lnSpc>
              <a:spcBef>
                <a:spcPct val="0"/>
              </a:spcBef>
            </a:pPr>
            <a:r>
              <a:rPr lang="en-US" sz="891" spc="44">
                <a:solidFill>
                  <a:srgbClr val="0D0D0D"/>
                </a:solidFill>
                <a:latin typeface="Agrandir Wide Bold"/>
              </a:rPr>
              <a:t>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29019" y="4283307"/>
            <a:ext cx="5999557" cy="43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sz="2381" spc="119">
                <a:solidFill>
                  <a:srgbClr val="0D0D0D"/>
                </a:solidFill>
                <a:latin typeface="Agrandir Wide Bold"/>
              </a:rPr>
              <a:t>F1= Beban Main Compartement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217349" y="4748491"/>
            <a:ext cx="6206707" cy="43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sz="2381" spc="119">
                <a:solidFill>
                  <a:srgbClr val="0D0D0D"/>
                </a:solidFill>
                <a:latin typeface="Agrandir Wide Bold"/>
              </a:rPr>
              <a:t>F2= Beban Bruss Compartement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211618" y="5166957"/>
            <a:ext cx="6212437" cy="43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sz="2381" spc="119">
                <a:solidFill>
                  <a:srgbClr val="0D0D0D"/>
                </a:solidFill>
                <a:latin typeface="Agrandir Wide Bold"/>
              </a:rPr>
              <a:t>F3= Beban Bruss Compartement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11618" y="5628075"/>
            <a:ext cx="3857215" cy="43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sz="2381" spc="119">
                <a:solidFill>
                  <a:srgbClr val="0D0D0D"/>
                </a:solidFill>
                <a:latin typeface="Agrandir Wide Bold"/>
              </a:rPr>
              <a:t>F3= Reaksi Tumpuan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774740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2" y="0"/>
                </a:lnTo>
                <a:lnTo>
                  <a:pt x="601932" y="1064509"/>
                </a:lnTo>
                <a:lnTo>
                  <a:pt x="0" y="1064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2848" y="1028700"/>
            <a:ext cx="5078597" cy="3499615"/>
          </a:xfrm>
          <a:custGeom>
            <a:avLst/>
            <a:gdLst/>
            <a:ahLst/>
            <a:cxnLst/>
            <a:rect r="r" b="b" t="t" l="l"/>
            <a:pathLst>
              <a:path h="3499615" w="5078597">
                <a:moveTo>
                  <a:pt x="0" y="0"/>
                </a:moveTo>
                <a:lnTo>
                  <a:pt x="5078597" y="0"/>
                </a:lnTo>
                <a:lnTo>
                  <a:pt x="5078597" y="3499615"/>
                </a:lnTo>
                <a:lnTo>
                  <a:pt x="0" y="3499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52589" y="3046384"/>
            <a:ext cx="11441736" cy="5934538"/>
            <a:chOff x="0" y="0"/>
            <a:chExt cx="3013461" cy="15630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13461" cy="1563006"/>
            </a:xfrm>
            <a:custGeom>
              <a:avLst/>
              <a:gdLst/>
              <a:ahLst/>
              <a:cxnLst/>
              <a:rect r="r" b="b" t="t" l="l"/>
              <a:pathLst>
                <a:path h="1563006" w="3013461">
                  <a:moveTo>
                    <a:pt x="0" y="0"/>
                  </a:moveTo>
                  <a:lnTo>
                    <a:pt x="3013461" y="0"/>
                  </a:lnTo>
                  <a:lnTo>
                    <a:pt x="3013461" y="1563006"/>
                  </a:lnTo>
                  <a:lnTo>
                    <a:pt x="0" y="1563006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674659" y="4064831"/>
            <a:ext cx="12778672" cy="5476574"/>
          </a:xfrm>
          <a:custGeom>
            <a:avLst/>
            <a:gdLst/>
            <a:ahLst/>
            <a:cxnLst/>
            <a:rect r="r" b="b" t="t" l="l"/>
            <a:pathLst>
              <a:path h="5476574" w="12778672">
                <a:moveTo>
                  <a:pt x="0" y="0"/>
                </a:moveTo>
                <a:lnTo>
                  <a:pt x="12778672" y="0"/>
                </a:lnTo>
                <a:lnTo>
                  <a:pt x="12778672" y="5476574"/>
                </a:lnTo>
                <a:lnTo>
                  <a:pt x="0" y="5476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145406" y="9243561"/>
            <a:ext cx="3344315" cy="595689"/>
            <a:chOff x="0" y="0"/>
            <a:chExt cx="880807" cy="156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0807" cy="156889"/>
            </a:xfrm>
            <a:custGeom>
              <a:avLst/>
              <a:gdLst/>
              <a:ahLst/>
              <a:cxnLst/>
              <a:rect r="r" b="b" t="t" l="l"/>
              <a:pathLst>
                <a:path h="156889" w="880807">
                  <a:moveTo>
                    <a:pt x="0" y="0"/>
                  </a:moveTo>
                  <a:lnTo>
                    <a:pt x="880807" y="0"/>
                  </a:lnTo>
                  <a:lnTo>
                    <a:pt x="880807" y="156889"/>
                  </a:lnTo>
                  <a:lnTo>
                    <a:pt x="0" y="156889"/>
                  </a:lnTo>
                  <a:close/>
                </a:path>
              </a:pathLst>
            </a:custGeom>
            <a:solidFill>
              <a:srgbClr val="FA643F"/>
            </a:solidFill>
            <a:ln w="19050">
              <a:solidFill>
                <a:srgbClr val="0D0D0D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5122" y="3046384"/>
            <a:ext cx="4514050" cy="58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87"/>
              </a:lnSpc>
              <a:spcBef>
                <a:spcPct val="0"/>
              </a:spcBef>
            </a:pPr>
            <a:r>
              <a:rPr lang="en-US" sz="3823" u="none">
                <a:solidFill>
                  <a:srgbClr val="0D0D0D"/>
                </a:solidFill>
                <a:latin typeface="Titillium Web Bold"/>
              </a:rPr>
              <a:t>Boundary Condition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51010" y="3309794"/>
            <a:ext cx="5385979" cy="63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4189" u="none">
                <a:solidFill>
                  <a:srgbClr val="0D0D0D"/>
                </a:solidFill>
                <a:latin typeface="Titillium Web Bold"/>
              </a:rPr>
              <a:t>Total Force : 154,4 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817564" y="758484"/>
            <a:ext cx="12379554" cy="2173600"/>
            <a:chOff x="0" y="0"/>
            <a:chExt cx="3260459" cy="5724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60459" cy="572471"/>
            </a:xfrm>
            <a:custGeom>
              <a:avLst/>
              <a:gdLst/>
              <a:ahLst/>
              <a:cxnLst/>
              <a:rect r="r" b="b" t="t" l="l"/>
              <a:pathLst>
                <a:path h="572471" w="3260459">
                  <a:moveTo>
                    <a:pt x="0" y="0"/>
                  </a:moveTo>
                  <a:lnTo>
                    <a:pt x="3260459" y="0"/>
                  </a:lnTo>
                  <a:lnTo>
                    <a:pt x="3260459" y="572471"/>
                  </a:lnTo>
                  <a:lnTo>
                    <a:pt x="0" y="572471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952861" y="1026134"/>
            <a:ext cx="1199908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0"/>
              </a:lnSpc>
            </a:pPr>
            <a:r>
              <a:rPr lang="en-US" sz="1700" spc="85">
                <a:solidFill>
                  <a:srgbClr val="000000"/>
                </a:solidFill>
                <a:latin typeface="Agrandir Wide Bold"/>
              </a:rPr>
              <a:t>- Main Motor diletakan pada side plate dimana gaya yang diberikan 10N dengan arah –y</a:t>
            </a:r>
          </a:p>
          <a:p>
            <a:pPr>
              <a:lnSpc>
                <a:spcPts val="2040"/>
              </a:lnSpc>
            </a:pPr>
            <a:r>
              <a:rPr lang="en-US" sz="1700" spc="85">
                <a:solidFill>
                  <a:srgbClr val="000000"/>
                </a:solidFill>
                <a:latin typeface="Agrandir Wide Bold"/>
              </a:rPr>
              <a:t>- Main compartement diletakan pada poros dimana luasanya sebesar clamping pada main compartement</a:t>
            </a:r>
          </a:p>
          <a:p>
            <a:pPr>
              <a:lnSpc>
                <a:spcPts val="2040"/>
              </a:lnSpc>
            </a:pPr>
            <a:r>
              <a:rPr lang="en-US" sz="1700" spc="85">
                <a:solidFill>
                  <a:srgbClr val="000000"/>
                </a:solidFill>
                <a:latin typeface="Agrandir Wide Bold"/>
              </a:rPr>
              <a:t>- Gaya yang diberikan oleh bruss keduanya searah sumbu X dengan perhitungan sudut inclinasi panel surya yaitu   30 Derajat</a:t>
            </a:r>
          </a:p>
          <a:p>
            <a:pPr>
              <a:lnSpc>
                <a:spcPts val="2040"/>
              </a:lnSpc>
            </a:pPr>
            <a:r>
              <a:rPr lang="en-US" sz="1700" spc="85">
                <a:solidFill>
                  <a:srgbClr val="000000"/>
                </a:solidFill>
                <a:latin typeface="Agrandir Wide Bold"/>
              </a:rPr>
              <a:t>- Fixed geometri berada pada driver, driven dan roler bagian bawah sebagai titik tumpu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DAFi-Q9dEHw</dc:identifier>
  <dcterms:modified xsi:type="dcterms:W3CDTF">2011-08-01T06:04:30Z</dcterms:modified>
  <cp:revision>1</cp:revision>
  <dc:title>Memphis Berhenti Mulai Lanjutkan Curah Pendapat Presentasi</dc:title>
</cp:coreProperties>
</file>